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31"/>
  </p:notesMasterIdLst>
  <p:sldIdLst>
    <p:sldId id="256" r:id="rId2"/>
    <p:sldId id="295" r:id="rId3"/>
    <p:sldId id="296" r:id="rId4"/>
    <p:sldId id="298" r:id="rId5"/>
    <p:sldId id="301" r:id="rId6"/>
    <p:sldId id="302" r:id="rId7"/>
    <p:sldId id="304" r:id="rId8"/>
    <p:sldId id="305" r:id="rId9"/>
    <p:sldId id="307" r:id="rId10"/>
    <p:sldId id="308" r:id="rId11"/>
    <p:sldId id="331" r:id="rId12"/>
    <p:sldId id="320" r:id="rId13"/>
    <p:sldId id="321" r:id="rId14"/>
    <p:sldId id="322" r:id="rId15"/>
    <p:sldId id="311" r:id="rId16"/>
    <p:sldId id="312" r:id="rId17"/>
    <p:sldId id="313" r:id="rId18"/>
    <p:sldId id="314" r:id="rId19"/>
    <p:sldId id="315" r:id="rId20"/>
    <p:sldId id="324" r:id="rId21"/>
    <p:sldId id="316" r:id="rId22"/>
    <p:sldId id="282" r:id="rId23"/>
    <p:sldId id="333" r:id="rId24"/>
    <p:sldId id="339" r:id="rId25"/>
    <p:sldId id="327" r:id="rId26"/>
    <p:sldId id="328" r:id="rId27"/>
    <p:sldId id="329" r:id="rId28"/>
    <p:sldId id="330" r:id="rId29"/>
    <p:sldId id="286" r:id="rId3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1182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F982B25-3DD5-4593-BE11-AC3B7B203B08}" type="datetimeFigureOut">
              <a:rPr lang="bg-BG" smtClean="0"/>
              <a:t>19.6.2017 г.</a:t>
            </a:fld>
            <a:endParaRPr lang="bg-BG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bg-BG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D0F310-CF51-4834-AFC4-7B3F1C694757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199636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D0F310-CF51-4834-AFC4-7B3F1C694757}" type="slidenum">
              <a:rPr lang="bg-BG" smtClean="0"/>
              <a:t>1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4067075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Заглавен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Подзаглавие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bg-BG"/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DE9BDA-D4C5-4D0C-97D4-628D79B6B9F5}" type="datetimeFigureOut">
              <a:rPr lang="bg-BG" smtClean="0"/>
              <a:t>19.6.2017 г.</a:t>
            </a:fld>
            <a:endParaRPr lang="bg-BG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06C2E3-C182-4404-84AE-FA0E2F093824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4132356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лавие и вертикален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Контейнер за вертикален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DE9BDA-D4C5-4D0C-97D4-628D79B6B9F5}" type="datetimeFigureOut">
              <a:rPr lang="bg-BG" smtClean="0"/>
              <a:t>19.6.2017 г.</a:t>
            </a:fld>
            <a:endParaRPr lang="bg-BG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06C2E3-C182-4404-84AE-FA0E2F093824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41610340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но заглавие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но заглавие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Контейнер за вертикален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DE9BDA-D4C5-4D0C-97D4-628D79B6B9F5}" type="datetimeFigureOut">
              <a:rPr lang="bg-BG" smtClean="0"/>
              <a:t>19.6.2017 г.</a:t>
            </a:fld>
            <a:endParaRPr lang="bg-BG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06C2E3-C182-4404-84AE-FA0E2F093824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7382864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лавие и съдържа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DE9BDA-D4C5-4D0C-97D4-628D79B6B9F5}" type="datetimeFigureOut">
              <a:rPr lang="bg-BG" smtClean="0"/>
              <a:t>19.6.2017 г.</a:t>
            </a:fld>
            <a:endParaRPr lang="bg-BG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06C2E3-C182-4404-84AE-FA0E2F093824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349985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лавка на секци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Текстов контейне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DE9BDA-D4C5-4D0C-97D4-628D79B6B9F5}" type="datetimeFigureOut">
              <a:rPr lang="bg-BG" smtClean="0"/>
              <a:t>19.6.2017 г.</a:t>
            </a:fld>
            <a:endParaRPr lang="bg-BG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06C2E3-C182-4404-84AE-FA0E2F093824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2718729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е съдържани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Контейнер за съдържани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5" name="Контейнер за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DE9BDA-D4C5-4D0C-97D4-628D79B6B9F5}" type="datetimeFigureOut">
              <a:rPr lang="bg-BG" smtClean="0"/>
              <a:t>19.6.2017 г.</a:t>
            </a:fld>
            <a:endParaRPr lang="bg-BG"/>
          </a:p>
        </p:txBody>
      </p:sp>
      <p:sp>
        <p:nvSpPr>
          <p:cNvPr id="6" name="Контейнер за долния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Контейнер за номер н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06C2E3-C182-4404-84AE-FA0E2F093824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1414989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Текстов контейне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Контейнер за съдържани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5" name="Текстов контейне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Контейнер за съдържани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7" name="Контейнер за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DE9BDA-D4C5-4D0C-97D4-628D79B6B9F5}" type="datetimeFigureOut">
              <a:rPr lang="bg-BG" smtClean="0"/>
              <a:t>19.6.2017 г.</a:t>
            </a:fld>
            <a:endParaRPr lang="bg-BG"/>
          </a:p>
        </p:txBody>
      </p:sp>
      <p:sp>
        <p:nvSpPr>
          <p:cNvPr id="8" name="Контейнер за долния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9" name="Контейнер за номер на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06C2E3-C182-4404-84AE-FA0E2F093824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774736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Само заглав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Контейнер за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DE9BDA-D4C5-4D0C-97D4-628D79B6B9F5}" type="datetimeFigureOut">
              <a:rPr lang="bg-BG" smtClean="0"/>
              <a:t>19.6.2017 г.</a:t>
            </a:fld>
            <a:endParaRPr lang="bg-BG"/>
          </a:p>
        </p:txBody>
      </p:sp>
      <p:sp>
        <p:nvSpPr>
          <p:cNvPr id="4" name="Контейнер за долния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5" name="Контейнер за номер на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06C2E3-C182-4404-84AE-FA0E2F093824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5266082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разе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Контейнер за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DE9BDA-D4C5-4D0C-97D4-628D79B6B9F5}" type="datetimeFigureOut">
              <a:rPr lang="bg-BG" smtClean="0"/>
              <a:t>19.6.2017 г.</a:t>
            </a:fld>
            <a:endParaRPr lang="bg-BG"/>
          </a:p>
        </p:txBody>
      </p:sp>
      <p:sp>
        <p:nvSpPr>
          <p:cNvPr id="3" name="Контейнер за долния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4" name="Контейнер за номер н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06C2E3-C182-4404-84AE-FA0E2F093824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41927976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Съдържание с надпи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Текстов контейне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Контейнер за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DE9BDA-D4C5-4D0C-97D4-628D79B6B9F5}" type="datetimeFigureOut">
              <a:rPr lang="bg-BG" smtClean="0"/>
              <a:t>19.6.2017 г.</a:t>
            </a:fld>
            <a:endParaRPr lang="bg-BG"/>
          </a:p>
        </p:txBody>
      </p:sp>
      <p:sp>
        <p:nvSpPr>
          <p:cNvPr id="6" name="Контейнер за долния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Контейнер за номер н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06C2E3-C182-4404-84AE-FA0E2F093824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4628007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Картина с надпи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Контейнер за картина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bg-BG"/>
          </a:p>
        </p:txBody>
      </p:sp>
      <p:sp>
        <p:nvSpPr>
          <p:cNvPr id="4" name="Текстов контейне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Контейнер за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DE9BDA-D4C5-4D0C-97D4-628D79B6B9F5}" type="datetimeFigureOut">
              <a:rPr lang="bg-BG" smtClean="0"/>
              <a:t>19.6.2017 г.</a:t>
            </a:fld>
            <a:endParaRPr lang="bg-BG"/>
          </a:p>
        </p:txBody>
      </p:sp>
      <p:sp>
        <p:nvSpPr>
          <p:cNvPr id="6" name="Контейнер за долния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Контейнер за номер н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06C2E3-C182-4404-84AE-FA0E2F093824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41359756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Контейнер за заглавие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bg-BG" smtClean="0"/>
              <a:t>Редакт. стил загл. образец</a:t>
            </a:r>
            <a:endParaRPr lang="bg-BG"/>
          </a:p>
        </p:txBody>
      </p:sp>
      <p:sp>
        <p:nvSpPr>
          <p:cNvPr id="3" name="Текстов контейне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DE9BDA-D4C5-4D0C-97D4-628D79B6B9F5}" type="datetimeFigureOut">
              <a:rPr lang="bg-BG" smtClean="0"/>
              <a:t>19.6.2017 г.</a:t>
            </a:fld>
            <a:endParaRPr lang="bg-BG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bg-BG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06C2E3-C182-4404-84AE-FA0E2F093824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8991981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hyperlink" Target="mailto:malinova0337@gmail.com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2286000"/>
            <a:ext cx="8382000" cy="2057400"/>
          </a:xfrm>
        </p:spPr>
        <p:txBody>
          <a:bodyPr>
            <a:normAutofit fontScale="90000"/>
          </a:bodyPr>
          <a:lstStyle/>
          <a:p>
            <a:r>
              <a:rPr lang="ru-RU" sz="4000" b="1" dirty="0">
                <a:solidFill>
                  <a:schemeClr val="accent2">
                    <a:lumMod val="50000"/>
                  </a:schemeClr>
                </a:solidFill>
              </a:rPr>
              <a:t>Комбиниран, интермодален и </a:t>
            </a:r>
            <a:r>
              <a:rPr lang="ru-RU" sz="4000" b="1" dirty="0" err="1">
                <a:solidFill>
                  <a:schemeClr val="accent2">
                    <a:lumMod val="50000"/>
                  </a:schemeClr>
                </a:solidFill>
              </a:rPr>
              <a:t>мутимодален</a:t>
            </a:r>
            <a:r>
              <a:rPr lang="ru-RU" sz="4000" b="1" dirty="0">
                <a:solidFill>
                  <a:schemeClr val="accent2">
                    <a:lumMod val="50000"/>
                  </a:schemeClr>
                </a:solidFill>
              </a:rPr>
              <a:t> транспорт (възможности и </a:t>
            </a:r>
            <a:r>
              <a:rPr lang="ru-RU" sz="4000" b="1" dirty="0" err="1" smtClean="0">
                <a:solidFill>
                  <a:schemeClr val="accent2">
                    <a:lumMod val="50000"/>
                  </a:schemeClr>
                </a:solidFill>
              </a:rPr>
              <a:t>предизвикателства</a:t>
            </a:r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</a:rPr>
              <a:t>)</a:t>
            </a:r>
            <a:br>
              <a:rPr lang="ru-RU" sz="4000" b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4000" b="1" dirty="0">
                <a:solidFill>
                  <a:schemeClr val="accent2">
                    <a:lumMod val="50000"/>
                  </a:schemeClr>
                </a:solidFill>
              </a:rPr>
              <a:t/>
            </a:r>
            <a:br>
              <a:rPr lang="ru-RU" sz="4000" b="1" dirty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3600" b="1" dirty="0">
                <a:solidFill>
                  <a:schemeClr val="accent2">
                    <a:lumMod val="50000"/>
                  </a:schemeClr>
                </a:solidFill>
              </a:rPr>
              <a:t>д-р </a:t>
            </a:r>
            <a:r>
              <a:rPr lang="ru-RU" sz="3600" b="1" dirty="0" err="1">
                <a:solidFill>
                  <a:schemeClr val="accent2">
                    <a:lumMod val="50000"/>
                  </a:schemeClr>
                </a:solidFill>
              </a:rPr>
              <a:t>Росица</a:t>
            </a:r>
            <a:r>
              <a:rPr lang="ru-RU" sz="3600" b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3600" b="1" dirty="0" err="1">
                <a:solidFill>
                  <a:schemeClr val="accent2">
                    <a:lumMod val="50000"/>
                  </a:schemeClr>
                </a:solidFill>
              </a:rPr>
              <a:t>Малинова</a:t>
            </a:r>
            <a:r>
              <a:rPr lang="ru-RU" sz="4000" b="1" dirty="0">
                <a:solidFill>
                  <a:schemeClr val="accent2">
                    <a:lumMod val="50000"/>
                  </a:schemeClr>
                </a:solidFill>
              </a:rPr>
              <a:t/>
            </a:r>
            <a:br>
              <a:rPr lang="ru-RU" sz="4000" b="1" dirty="0">
                <a:solidFill>
                  <a:schemeClr val="accent2">
                    <a:lumMod val="50000"/>
                  </a:schemeClr>
                </a:solidFill>
              </a:rPr>
            </a:br>
            <a:endParaRPr lang="bg-BG" sz="40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4876800" cy="635478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20 </a:t>
            </a: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юни 2017 г., град </a:t>
            </a:r>
            <a:r>
              <a:rPr lang="ru-RU" sz="2400" b="1" dirty="0" err="1">
                <a:solidFill>
                  <a:schemeClr val="accent2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Русе</a:t>
            </a:r>
            <a:endParaRPr lang="ru-RU" sz="2400" b="1" dirty="0">
              <a:solidFill>
                <a:schemeClr val="accent2">
                  <a:lumMod val="50000"/>
                </a:schemeClr>
              </a:solidFill>
              <a:latin typeface="+mj-lt"/>
              <a:ea typeface="+mj-ea"/>
              <a:cs typeface="+mj-cs"/>
            </a:endParaRPr>
          </a:p>
          <a:p>
            <a:pPr algn="ctr"/>
            <a:endParaRPr lang="bg-BG" sz="4000" b="1" dirty="0">
              <a:solidFill>
                <a:schemeClr val="accent2">
                  <a:lumMod val="50000"/>
                </a:schemeClr>
              </a:solidFill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656536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990600"/>
            <a:ext cx="9144000" cy="990600"/>
          </a:xfrm>
        </p:spPr>
        <p:txBody>
          <a:bodyPr>
            <a:normAutofit fontScale="90000"/>
          </a:bodyPr>
          <a:lstStyle/>
          <a:p>
            <a:pPr algn="just"/>
            <a:r>
              <a:rPr lang="bg-BG" sz="3600" b="1" dirty="0">
                <a:solidFill>
                  <a:srgbClr val="C0504D">
                    <a:lumMod val="50000"/>
                  </a:srgbClr>
                </a:solidFill>
              </a:rPr>
              <a:t>Комбиниран, интермодален и </a:t>
            </a:r>
            <a:r>
              <a:rPr lang="bg-BG" sz="3600" b="1" dirty="0" err="1">
                <a:solidFill>
                  <a:srgbClr val="C0504D">
                    <a:lumMod val="50000"/>
                  </a:srgbClr>
                </a:solidFill>
              </a:rPr>
              <a:t>мутимодален</a:t>
            </a:r>
            <a:r>
              <a:rPr lang="bg-BG" sz="3600" b="1" dirty="0">
                <a:solidFill>
                  <a:srgbClr val="C0504D">
                    <a:lumMod val="50000"/>
                  </a:srgbClr>
                </a:solidFill>
              </a:rPr>
              <a:t> транспорт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2057400"/>
            <a:ext cx="9067800" cy="4191000"/>
          </a:xfrm>
        </p:spPr>
        <p:txBody>
          <a:bodyPr>
            <a:normAutofit fontScale="92500" lnSpcReduction="10000"/>
          </a:bodyPr>
          <a:lstStyle/>
          <a:p>
            <a:pPr marL="0" indent="0" algn="just">
              <a:buNone/>
            </a:pPr>
            <a:r>
              <a:rPr lang="bg-BG" dirty="0"/>
              <a:t>В зависимост от вида на стоките, които се превозват с тях, контейнерите могат да се класифицират на: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bg-BG" b="1" i="1" dirty="0"/>
              <a:t>Стандартни</a:t>
            </a:r>
            <a:r>
              <a:rPr lang="bg-BG" i="1" dirty="0"/>
              <a:t>;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bg-BG" b="1" i="1" dirty="0"/>
              <a:t>Хладилни; и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bg-BG" i="1" dirty="0"/>
              <a:t> </a:t>
            </a:r>
            <a:r>
              <a:rPr lang="bg-BG" b="1" i="1" dirty="0"/>
              <a:t>Специални контейнери, които биват: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bg-BG" b="1" i="1" dirty="0"/>
              <a:t>„</a:t>
            </a:r>
            <a:r>
              <a:rPr lang="en-US" b="1" i="1" dirty="0"/>
              <a:t>O</a:t>
            </a:r>
            <a:r>
              <a:rPr lang="bg-BG" b="1" i="1" dirty="0"/>
              <a:t>pen top“ контейнерите;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bg-BG" b="1" i="1" dirty="0"/>
              <a:t> „</a:t>
            </a:r>
            <a:r>
              <a:rPr lang="en-US" b="1" i="1" dirty="0"/>
              <a:t>F</a:t>
            </a:r>
            <a:r>
              <a:rPr lang="bg-BG" b="1" i="1" dirty="0"/>
              <a:t>lat rack“ контейнери; 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en-US" b="1" i="1" dirty="0"/>
              <a:t>“T</a:t>
            </a:r>
            <a:r>
              <a:rPr lang="bg-BG" b="1" i="1" dirty="0"/>
              <a:t>ank</a:t>
            </a:r>
            <a:r>
              <a:rPr lang="en-US" b="1" i="1" dirty="0"/>
              <a:t>”</a:t>
            </a:r>
            <a:r>
              <a:rPr lang="bg-BG" b="1" i="1" dirty="0"/>
              <a:t> контейнерите.</a:t>
            </a:r>
          </a:p>
          <a:p>
            <a:pPr marL="0" indent="0" algn="just">
              <a:buNone/>
            </a:pPr>
            <a:endParaRPr lang="en-US" dirty="0"/>
          </a:p>
          <a:p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13134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914400"/>
            <a:ext cx="8915400" cy="990600"/>
          </a:xfrm>
        </p:spPr>
        <p:txBody>
          <a:bodyPr>
            <a:normAutofit fontScale="90000"/>
          </a:bodyPr>
          <a:lstStyle/>
          <a:p>
            <a:pPr algn="just"/>
            <a:r>
              <a:rPr lang="bg-BG" sz="3600" b="1" dirty="0">
                <a:solidFill>
                  <a:srgbClr val="C0504D">
                    <a:lumMod val="50000"/>
                  </a:srgbClr>
                </a:solidFill>
              </a:rPr>
              <a:t>Комбиниран, интермодален и </a:t>
            </a:r>
            <a:r>
              <a:rPr lang="bg-BG" sz="3600" b="1" dirty="0" err="1">
                <a:solidFill>
                  <a:srgbClr val="C0504D">
                    <a:lumMod val="50000"/>
                  </a:srgbClr>
                </a:solidFill>
              </a:rPr>
              <a:t>мутимодален</a:t>
            </a:r>
            <a:r>
              <a:rPr lang="bg-BG" sz="3600" b="1" dirty="0">
                <a:solidFill>
                  <a:srgbClr val="C0504D">
                    <a:lumMod val="50000"/>
                  </a:srgbClr>
                </a:solidFill>
              </a:rPr>
              <a:t> транспорт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81200"/>
            <a:ext cx="8229600" cy="4144963"/>
          </a:xfrm>
        </p:spPr>
        <p:txBody>
          <a:bodyPr/>
          <a:lstStyle/>
          <a:p>
            <a:pPr>
              <a:buFont typeface="Wingdings" panose="05000000000000000000" pitchFamily="2" charset="2"/>
              <a:buChar char="Ø"/>
            </a:pPr>
            <a:r>
              <a:rPr lang="bg-BG" dirty="0" smtClean="0"/>
              <a:t>Хладилен </a:t>
            </a:r>
            <a:r>
              <a:rPr lang="bg-BG" dirty="0" smtClean="0"/>
              <a:t>контейнер</a:t>
            </a:r>
          </a:p>
          <a:p>
            <a:pPr>
              <a:buFont typeface="Wingdings" panose="05000000000000000000" pitchFamily="2" charset="2"/>
              <a:buChar char="Ø"/>
            </a:pPr>
            <a:endParaRPr lang="bg-BG" dirty="0" smtClean="0"/>
          </a:p>
          <a:p>
            <a:pPr marL="0" indent="0">
              <a:buNone/>
            </a:pPr>
            <a:endParaRPr lang="bg-BG" dirty="0"/>
          </a:p>
        </p:txBody>
      </p:sp>
      <p:pic>
        <p:nvPicPr>
          <p:cNvPr id="4" name="Content Placeholder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2743200"/>
            <a:ext cx="8305800" cy="3276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0894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1066800"/>
            <a:ext cx="8915400" cy="1066800"/>
          </a:xfrm>
        </p:spPr>
        <p:txBody>
          <a:bodyPr>
            <a:normAutofit fontScale="90000"/>
          </a:bodyPr>
          <a:lstStyle/>
          <a:p>
            <a:pPr algn="just"/>
            <a:r>
              <a:rPr lang="bg-BG" sz="3600" b="1" dirty="0">
                <a:solidFill>
                  <a:srgbClr val="C0504D">
                    <a:lumMod val="50000"/>
                  </a:srgbClr>
                </a:solidFill>
              </a:rPr>
              <a:t>Комбиниран, интермодален и </a:t>
            </a:r>
            <a:r>
              <a:rPr lang="bg-BG" sz="3600" b="1" dirty="0" err="1">
                <a:solidFill>
                  <a:srgbClr val="C0504D">
                    <a:lumMod val="50000"/>
                  </a:srgbClr>
                </a:solidFill>
              </a:rPr>
              <a:t>мутимодален</a:t>
            </a:r>
            <a:r>
              <a:rPr lang="bg-BG" sz="3600" b="1" dirty="0">
                <a:solidFill>
                  <a:srgbClr val="C0504D">
                    <a:lumMod val="50000"/>
                  </a:srgbClr>
                </a:solidFill>
              </a:rPr>
              <a:t> транспорт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2309689"/>
            <a:ext cx="8915400" cy="3816474"/>
          </a:xfrm>
        </p:spPr>
        <p:txBody>
          <a:bodyPr/>
          <a:lstStyle/>
          <a:p>
            <a:pPr>
              <a:buFont typeface="Wingdings" panose="05000000000000000000" pitchFamily="2" charset="2"/>
              <a:buChar char="Ø"/>
            </a:pPr>
            <a:r>
              <a:rPr lang="en-US" dirty="0"/>
              <a:t>„Open top“ </a:t>
            </a:r>
            <a:r>
              <a:rPr lang="bg-BG" dirty="0"/>
              <a:t>контейнер</a:t>
            </a:r>
          </a:p>
          <a:p>
            <a:pPr marL="0" indent="0">
              <a:buNone/>
            </a:pPr>
            <a:endParaRPr lang="bg-BG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2895600"/>
            <a:ext cx="8534400" cy="37609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9573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143000"/>
            <a:ext cx="8839200" cy="838200"/>
          </a:xfrm>
        </p:spPr>
        <p:txBody>
          <a:bodyPr>
            <a:normAutofit fontScale="90000"/>
          </a:bodyPr>
          <a:lstStyle/>
          <a:p>
            <a:pPr algn="just"/>
            <a:r>
              <a:rPr lang="bg-BG" sz="3600" b="1" dirty="0">
                <a:solidFill>
                  <a:srgbClr val="C0504D">
                    <a:lumMod val="50000"/>
                  </a:srgbClr>
                </a:solidFill>
              </a:rPr>
              <a:t>Комбиниран, интермодален и </a:t>
            </a:r>
            <a:r>
              <a:rPr lang="bg-BG" sz="3600" b="1" dirty="0" err="1">
                <a:solidFill>
                  <a:srgbClr val="C0504D">
                    <a:lumMod val="50000"/>
                  </a:srgbClr>
                </a:solidFill>
              </a:rPr>
              <a:t>мутимодален</a:t>
            </a:r>
            <a:r>
              <a:rPr lang="bg-BG" sz="3600" b="1" dirty="0">
                <a:solidFill>
                  <a:srgbClr val="C0504D">
                    <a:lumMod val="50000"/>
                  </a:srgbClr>
                </a:solidFill>
              </a:rPr>
              <a:t> транспорт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2133600"/>
            <a:ext cx="8991600" cy="3992563"/>
          </a:xfrm>
        </p:spPr>
        <p:txBody>
          <a:bodyPr/>
          <a:lstStyle/>
          <a:p>
            <a:pPr>
              <a:buFont typeface="Wingdings" panose="05000000000000000000" pitchFamily="2" charset="2"/>
              <a:buChar char="Ø"/>
            </a:pPr>
            <a:r>
              <a:rPr lang="en-US" dirty="0"/>
              <a:t>“Flat rack” </a:t>
            </a:r>
            <a:r>
              <a:rPr lang="bg-BG" dirty="0"/>
              <a:t>контейнери</a:t>
            </a:r>
          </a:p>
          <a:p>
            <a:pPr marL="0" indent="0">
              <a:buNone/>
            </a:pPr>
            <a:endParaRPr lang="bg-BG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2743200"/>
            <a:ext cx="8608298" cy="320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0869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990600"/>
            <a:ext cx="8839200" cy="1066800"/>
          </a:xfrm>
        </p:spPr>
        <p:txBody>
          <a:bodyPr>
            <a:normAutofit fontScale="90000"/>
          </a:bodyPr>
          <a:lstStyle/>
          <a:p>
            <a:pPr algn="just"/>
            <a:r>
              <a:rPr lang="bg-BG" sz="3600" b="1" dirty="0">
                <a:solidFill>
                  <a:srgbClr val="C0504D">
                    <a:lumMod val="50000"/>
                  </a:srgbClr>
                </a:solidFill>
              </a:rPr>
              <a:t>Комбиниран, интермодален и </a:t>
            </a:r>
            <a:r>
              <a:rPr lang="bg-BG" sz="3600" b="1" dirty="0" err="1">
                <a:solidFill>
                  <a:srgbClr val="C0504D">
                    <a:lumMod val="50000"/>
                  </a:srgbClr>
                </a:solidFill>
              </a:rPr>
              <a:t>мутимодален</a:t>
            </a:r>
            <a:r>
              <a:rPr lang="bg-BG" sz="3600" b="1" dirty="0">
                <a:solidFill>
                  <a:srgbClr val="C0504D">
                    <a:lumMod val="50000"/>
                  </a:srgbClr>
                </a:solidFill>
              </a:rPr>
              <a:t> транспорт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2133600"/>
            <a:ext cx="8839200" cy="3992563"/>
          </a:xfrm>
        </p:spPr>
        <p:txBody>
          <a:bodyPr/>
          <a:lstStyle/>
          <a:p>
            <a:pPr>
              <a:buFont typeface="Wingdings" panose="05000000000000000000" pitchFamily="2" charset="2"/>
              <a:buChar char="Ø"/>
            </a:pPr>
            <a:r>
              <a:rPr lang="en-US" b="1" i="1" dirty="0"/>
              <a:t>“</a:t>
            </a:r>
            <a:r>
              <a:rPr lang="bg-BG" b="1" i="1" dirty="0"/>
              <a:t>Tank</a:t>
            </a:r>
            <a:r>
              <a:rPr lang="en-US" b="1" i="1" dirty="0"/>
              <a:t>”</a:t>
            </a:r>
            <a:r>
              <a:rPr lang="bg-BG" b="1" i="1" dirty="0"/>
              <a:t> контейнери</a:t>
            </a:r>
            <a:endParaRPr lang="bg-BG" dirty="0"/>
          </a:p>
          <a:p>
            <a:pPr marL="0" indent="0">
              <a:buNone/>
            </a:pPr>
            <a:endParaRPr lang="bg-BG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1" y="2667000"/>
            <a:ext cx="8229600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7279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990600"/>
            <a:ext cx="9067800" cy="1066800"/>
          </a:xfrm>
        </p:spPr>
        <p:txBody>
          <a:bodyPr>
            <a:normAutofit fontScale="90000"/>
          </a:bodyPr>
          <a:lstStyle/>
          <a:p>
            <a:pPr algn="just"/>
            <a:r>
              <a:rPr lang="bg-BG" sz="3600" b="1" dirty="0">
                <a:solidFill>
                  <a:srgbClr val="C0504D">
                    <a:lumMod val="50000"/>
                  </a:srgbClr>
                </a:solidFill>
              </a:rPr>
              <a:t>Комбиниран, интермодален и </a:t>
            </a:r>
            <a:r>
              <a:rPr lang="bg-BG" sz="3600" b="1" dirty="0" err="1">
                <a:solidFill>
                  <a:srgbClr val="C0504D">
                    <a:lumMod val="50000"/>
                  </a:srgbClr>
                </a:solidFill>
              </a:rPr>
              <a:t>мутимодален</a:t>
            </a:r>
            <a:r>
              <a:rPr lang="bg-BG" sz="3600" b="1" dirty="0">
                <a:solidFill>
                  <a:srgbClr val="C0504D">
                    <a:lumMod val="50000"/>
                  </a:srgbClr>
                </a:solidFill>
              </a:rPr>
              <a:t> транспорт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2057400"/>
            <a:ext cx="9144000" cy="4114800"/>
          </a:xfrm>
        </p:spPr>
        <p:txBody>
          <a:bodyPr>
            <a:normAutofit fontScale="85000" lnSpcReduction="20000"/>
          </a:bodyPr>
          <a:lstStyle/>
          <a:p>
            <a:pPr marL="0" indent="0" algn="just">
              <a:buNone/>
            </a:pPr>
            <a:r>
              <a:rPr lang="ru-RU" dirty="0"/>
              <a:t>Основните </a:t>
            </a:r>
            <a:r>
              <a:rPr lang="ru-RU" b="1" dirty="0"/>
              <a:t>предимства</a:t>
            </a:r>
            <a:r>
              <a:rPr lang="ru-RU" dirty="0"/>
              <a:t> на ISO-контейнерите в сравнение с другите интермодални транспортни единици са:</a:t>
            </a:r>
            <a:endParaRPr lang="en-US" dirty="0"/>
          </a:p>
          <a:p>
            <a:pPr algn="just">
              <a:buFont typeface="Wingdings" panose="05000000000000000000" pitchFamily="2" charset="2"/>
              <a:buChar char="Ø"/>
            </a:pPr>
            <a:r>
              <a:rPr lang="ru-RU" dirty="0"/>
              <a:t>възможността им да се нареждат един върху друг на няколко реда; </a:t>
            </a:r>
            <a:endParaRPr lang="bg-BG" dirty="0"/>
          </a:p>
          <a:p>
            <a:pPr algn="just">
              <a:buFont typeface="Wingdings" panose="05000000000000000000" pitchFamily="2" charset="2"/>
              <a:buChar char="Ø"/>
            </a:pPr>
            <a:r>
              <a:rPr lang="ru-RU" dirty="0" err="1" smtClean="0"/>
              <a:t>възможността</a:t>
            </a:r>
            <a:r>
              <a:rPr lang="ru-RU" dirty="0" smtClean="0"/>
              <a:t> </a:t>
            </a:r>
            <a:r>
              <a:rPr lang="ru-RU" dirty="0"/>
              <a:t>им да се транспортират с всички </a:t>
            </a:r>
            <a:r>
              <a:rPr lang="ru-RU" dirty="0" err="1"/>
              <a:t>видове</a:t>
            </a:r>
            <a:r>
              <a:rPr lang="ru-RU" dirty="0"/>
              <a:t> </a:t>
            </a:r>
            <a:r>
              <a:rPr lang="ru-RU" dirty="0" smtClean="0"/>
              <a:t>транспорт;</a:t>
            </a:r>
            <a:endParaRPr lang="bg-BG" dirty="0"/>
          </a:p>
          <a:p>
            <a:pPr algn="just">
              <a:buFont typeface="Wingdings" panose="05000000000000000000" pitchFamily="2" charset="2"/>
              <a:buChar char="Ø"/>
            </a:pPr>
            <a:r>
              <a:rPr lang="ru-RU" dirty="0" err="1" smtClean="0"/>
              <a:t>притежават</a:t>
            </a:r>
            <a:r>
              <a:rPr lang="ru-RU" dirty="0" smtClean="0"/>
              <a:t> </a:t>
            </a:r>
            <a:r>
              <a:rPr lang="ru-RU" dirty="0"/>
              <a:t>най-широка </a:t>
            </a:r>
            <a:r>
              <a:rPr lang="ru-RU" dirty="0" err="1"/>
              <a:t>терминална</a:t>
            </a:r>
            <a:r>
              <a:rPr lang="ru-RU" dirty="0"/>
              <a:t> </a:t>
            </a:r>
            <a:r>
              <a:rPr lang="ru-RU" dirty="0" smtClean="0"/>
              <a:t>мрежа;</a:t>
            </a:r>
            <a:endParaRPr lang="bg-BG" dirty="0"/>
          </a:p>
          <a:p>
            <a:pPr algn="just">
              <a:buFont typeface="Wingdings" panose="05000000000000000000" pitchFamily="2" charset="2"/>
              <a:buChar char="Ø"/>
            </a:pPr>
            <a:r>
              <a:rPr lang="ru-RU" dirty="0" err="1" smtClean="0"/>
              <a:t>дават</a:t>
            </a:r>
            <a:r>
              <a:rPr lang="ru-RU" dirty="0" smtClean="0"/>
              <a:t> </a:t>
            </a:r>
            <a:r>
              <a:rPr lang="ru-RU" dirty="0"/>
              <a:t>възможност за поставяне на фирмени лого и цвят;</a:t>
            </a:r>
            <a:endParaRPr lang="en-US" dirty="0"/>
          </a:p>
          <a:p>
            <a:pPr marL="0" indent="0" algn="just">
              <a:buNone/>
            </a:pPr>
            <a:r>
              <a:rPr lang="ru-RU" dirty="0"/>
              <a:t>Като техен </a:t>
            </a:r>
            <a:r>
              <a:rPr lang="ru-RU" b="1" dirty="0"/>
              <a:t>недостатък</a:t>
            </a:r>
            <a:r>
              <a:rPr lang="ru-RU" dirty="0"/>
              <a:t>, може да се отнесе необходимостта от специализирано оборудване за претоварване.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851293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990600"/>
            <a:ext cx="8839200" cy="990600"/>
          </a:xfrm>
        </p:spPr>
        <p:txBody>
          <a:bodyPr>
            <a:normAutofit fontScale="90000"/>
          </a:bodyPr>
          <a:lstStyle/>
          <a:p>
            <a:pPr algn="just"/>
            <a:r>
              <a:rPr lang="bg-BG" sz="3600" b="1" dirty="0">
                <a:solidFill>
                  <a:srgbClr val="C0504D">
                    <a:lumMod val="50000"/>
                  </a:srgbClr>
                </a:solidFill>
              </a:rPr>
              <a:t>Комбиниран, интермодален и </a:t>
            </a:r>
            <a:r>
              <a:rPr lang="bg-BG" sz="3600" b="1" dirty="0" err="1">
                <a:solidFill>
                  <a:srgbClr val="C0504D">
                    <a:lumMod val="50000"/>
                  </a:srgbClr>
                </a:solidFill>
              </a:rPr>
              <a:t>мутимодален</a:t>
            </a:r>
            <a:r>
              <a:rPr lang="bg-BG" sz="3600" b="1" dirty="0">
                <a:solidFill>
                  <a:srgbClr val="C0504D">
                    <a:lumMod val="50000"/>
                  </a:srgbClr>
                </a:solidFill>
              </a:rPr>
              <a:t> транспорт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981200"/>
            <a:ext cx="8610600" cy="4876800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dirty="0"/>
              <a:t>Сменяемите надстройки (swap body) са стандартизирани товарни единици, тип контейнери, </a:t>
            </a:r>
            <a:r>
              <a:rPr lang="ru-RU" dirty="0" err="1"/>
              <a:t>предназначени</a:t>
            </a:r>
            <a:r>
              <a:rPr lang="ru-RU" dirty="0"/>
              <a:t> за автомобилен и железопътен транспорт. В практиката термина „сменяема настройка“ се използва най-често за назоваване на товарните контейнери, които не са ISO-контейнери</a:t>
            </a:r>
            <a:r>
              <a:rPr lang="en-US" dirty="0"/>
              <a:t>.</a:t>
            </a:r>
            <a:r>
              <a:rPr lang="ru-RU" dirty="0"/>
              <a:t> </a:t>
            </a:r>
            <a:endParaRPr lang="ru-RU" dirty="0" smtClean="0"/>
          </a:p>
          <a:p>
            <a:pPr marL="0" indent="0" algn="just">
              <a:buNone/>
            </a:pPr>
            <a:endParaRPr lang="bg-BG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1400" y="5029200"/>
            <a:ext cx="5334000" cy="1828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05351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990600"/>
            <a:ext cx="8991600" cy="1143000"/>
          </a:xfrm>
        </p:spPr>
        <p:txBody>
          <a:bodyPr>
            <a:normAutofit fontScale="90000"/>
          </a:bodyPr>
          <a:lstStyle/>
          <a:p>
            <a:pPr algn="just"/>
            <a:r>
              <a:rPr lang="bg-BG" sz="3600" b="1" dirty="0">
                <a:solidFill>
                  <a:srgbClr val="C0504D">
                    <a:lumMod val="50000"/>
                  </a:srgbClr>
                </a:solidFill>
              </a:rPr>
              <a:t>Комбиниран, интермодален и </a:t>
            </a:r>
            <a:r>
              <a:rPr lang="bg-BG" sz="3600" b="1" dirty="0" err="1">
                <a:solidFill>
                  <a:srgbClr val="C0504D">
                    <a:lumMod val="50000"/>
                  </a:srgbClr>
                </a:solidFill>
              </a:rPr>
              <a:t>мутимодален</a:t>
            </a:r>
            <a:r>
              <a:rPr lang="bg-BG" sz="3600" b="1" dirty="0">
                <a:solidFill>
                  <a:srgbClr val="C0504D">
                    <a:lumMod val="50000"/>
                  </a:srgbClr>
                </a:solidFill>
              </a:rPr>
              <a:t> транспорт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2133600"/>
            <a:ext cx="9144000" cy="4419600"/>
          </a:xfrm>
        </p:spPr>
        <p:txBody>
          <a:bodyPr>
            <a:normAutofit fontScale="62500" lnSpcReduction="20000"/>
          </a:bodyPr>
          <a:lstStyle/>
          <a:p>
            <a:pPr marL="0" indent="0" algn="just">
              <a:buNone/>
            </a:pPr>
            <a:r>
              <a:rPr lang="ru-RU" dirty="0"/>
              <a:t>Познати са няколко разновидности на сменяемите надстройки, в зависимост от вида на стоките, които се превозват, а именно: 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ru-RU" b="1" dirty="0"/>
              <a:t>Стандартни сменяеми надстройки с брезентови щори </a:t>
            </a:r>
            <a:r>
              <a:rPr lang="ru-RU" dirty="0"/>
              <a:t>– проектирани са като стандартните ремаркета, които са от затворен тип с твърд покрив, крайни стени и </a:t>
            </a:r>
            <a:r>
              <a:rPr lang="ru-RU" dirty="0" smtClean="0"/>
              <a:t>под;</a:t>
            </a:r>
            <a:endParaRPr lang="bg-BG" dirty="0"/>
          </a:p>
          <a:p>
            <a:pPr algn="just">
              <a:buFont typeface="Wingdings" panose="05000000000000000000" pitchFamily="2" charset="2"/>
              <a:buChar char="ü"/>
            </a:pPr>
            <a:r>
              <a:rPr lang="ru-RU" b="1" dirty="0" smtClean="0"/>
              <a:t>Сменяеми </a:t>
            </a:r>
            <a:r>
              <a:rPr lang="ru-RU" b="1" dirty="0"/>
              <a:t>надстройки с твърди стени </a:t>
            </a:r>
            <a:r>
              <a:rPr lang="ru-RU" dirty="0"/>
              <a:t>- проектирани за превоз на стоки под температурен режим (под и над нулата), за превоз на замразени, охладени и </a:t>
            </a:r>
            <a:r>
              <a:rPr lang="ru-RU" dirty="0" err="1"/>
              <a:t>полуготови</a:t>
            </a:r>
            <a:r>
              <a:rPr lang="ru-RU" dirty="0"/>
              <a:t> </a:t>
            </a:r>
            <a:r>
              <a:rPr lang="ru-RU" dirty="0" smtClean="0"/>
              <a:t>стоки;</a:t>
            </a:r>
            <a:endParaRPr lang="bg-BG" dirty="0"/>
          </a:p>
          <a:p>
            <a:pPr algn="just">
              <a:buFont typeface="Wingdings" panose="05000000000000000000" pitchFamily="2" charset="2"/>
              <a:buChar char="ü"/>
            </a:pPr>
            <a:r>
              <a:rPr lang="ru-RU" b="1" dirty="0" smtClean="0"/>
              <a:t>Сменяеми </a:t>
            </a:r>
            <a:r>
              <a:rPr lang="ru-RU" b="1" dirty="0"/>
              <a:t>надстройки  тип „резервоар“ (tank swab body) </a:t>
            </a:r>
            <a:r>
              <a:rPr lang="ru-RU" dirty="0"/>
              <a:t>- проектирани са за превоз на товари в течно, газообразно и прахообразно състояние. С този вид надстройки се превозват най-често нефт и </a:t>
            </a:r>
            <a:r>
              <a:rPr lang="ru-RU" dirty="0" err="1"/>
              <a:t>нефтени</a:t>
            </a:r>
            <a:r>
              <a:rPr lang="ru-RU" dirty="0"/>
              <a:t> </a:t>
            </a:r>
            <a:r>
              <a:rPr lang="ru-RU" dirty="0" err="1" smtClean="0"/>
              <a:t>продукти</a:t>
            </a:r>
            <a:r>
              <a:rPr lang="ru-RU" dirty="0" smtClean="0"/>
              <a:t>;</a:t>
            </a:r>
            <a:endParaRPr lang="bg-BG" dirty="0"/>
          </a:p>
          <a:p>
            <a:pPr algn="just">
              <a:buFont typeface="Wingdings" panose="05000000000000000000" pitchFamily="2" charset="2"/>
              <a:buChar char="ü"/>
            </a:pPr>
            <a:r>
              <a:rPr lang="ru-RU" b="1" dirty="0" smtClean="0"/>
              <a:t>Сменяеми </a:t>
            </a:r>
            <a:r>
              <a:rPr lang="ru-RU" b="1" dirty="0"/>
              <a:t>надстройки тип „бункер“ (bulker swab body) </a:t>
            </a:r>
            <a:r>
              <a:rPr lang="ru-RU" dirty="0"/>
              <a:t>– този вид сменяема надстройка се състои от херметична обвивка и е предназначена за превоз на сухи вещества в насипно състояние без опаковка.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501930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066800"/>
            <a:ext cx="8839200" cy="914400"/>
          </a:xfrm>
        </p:spPr>
        <p:txBody>
          <a:bodyPr>
            <a:normAutofit fontScale="90000"/>
          </a:bodyPr>
          <a:lstStyle/>
          <a:p>
            <a:pPr algn="just"/>
            <a:r>
              <a:rPr lang="bg-BG" sz="3600" b="1" dirty="0">
                <a:solidFill>
                  <a:srgbClr val="C0504D">
                    <a:lumMod val="50000"/>
                  </a:srgbClr>
                </a:solidFill>
              </a:rPr>
              <a:t>Комбиниран, интермодален и </a:t>
            </a:r>
            <a:r>
              <a:rPr lang="bg-BG" sz="3600" b="1" dirty="0" err="1">
                <a:solidFill>
                  <a:srgbClr val="C0504D">
                    <a:lumMod val="50000"/>
                  </a:srgbClr>
                </a:solidFill>
              </a:rPr>
              <a:t>мутимодален</a:t>
            </a:r>
            <a:r>
              <a:rPr lang="bg-BG" sz="3600" b="1" dirty="0">
                <a:solidFill>
                  <a:srgbClr val="C0504D">
                    <a:lumMod val="50000"/>
                  </a:srgbClr>
                </a:solidFill>
              </a:rPr>
              <a:t> транспорт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2057400"/>
            <a:ext cx="8915400" cy="4800600"/>
          </a:xfrm>
        </p:spPr>
        <p:txBody>
          <a:bodyPr>
            <a:noAutofit/>
          </a:bodyPr>
          <a:lstStyle/>
          <a:p>
            <a:pPr algn="just">
              <a:buFont typeface="Wingdings" panose="05000000000000000000" pitchFamily="2" charset="2"/>
              <a:buChar char="q"/>
            </a:pPr>
            <a:r>
              <a:rPr lang="ru-RU" sz="1700" b="1" dirty="0"/>
              <a:t>Предимствата</a:t>
            </a:r>
            <a:r>
              <a:rPr lang="ru-RU" sz="1700" dirty="0"/>
              <a:t> на сменяемите надстройки</a:t>
            </a:r>
            <a:r>
              <a:rPr lang="en-US" sz="1700" dirty="0"/>
              <a:t> </a:t>
            </a:r>
            <a:r>
              <a:rPr lang="bg-BG" sz="1700" dirty="0"/>
              <a:t>са:</a:t>
            </a:r>
          </a:p>
          <a:p>
            <a:pPr lvl="1" algn="just">
              <a:buFont typeface="Wingdings" panose="05000000000000000000" pitchFamily="2" charset="2"/>
              <a:buChar char="v"/>
            </a:pPr>
            <a:r>
              <a:rPr lang="ru-RU" sz="1700" dirty="0"/>
              <a:t>притежават по-голям капацитет за евро-палети и стоки в </a:t>
            </a:r>
            <a:r>
              <a:rPr lang="ru-RU" sz="1700" dirty="0" err="1"/>
              <a:t>течно</a:t>
            </a:r>
            <a:r>
              <a:rPr lang="ru-RU" sz="1700" dirty="0"/>
              <a:t> </a:t>
            </a:r>
            <a:r>
              <a:rPr lang="ru-RU" sz="1700" dirty="0" err="1" smtClean="0"/>
              <a:t>състояние</a:t>
            </a:r>
            <a:r>
              <a:rPr lang="ru-RU" sz="1700" dirty="0" smtClean="0"/>
              <a:t>;</a:t>
            </a:r>
          </a:p>
          <a:p>
            <a:pPr lvl="1" algn="just">
              <a:buFont typeface="Wingdings" panose="05000000000000000000" pitchFamily="2" charset="2"/>
              <a:buChar char="v"/>
            </a:pPr>
            <a:r>
              <a:rPr lang="ru-RU" sz="1700" dirty="0" err="1" smtClean="0"/>
              <a:t>конструкцията</a:t>
            </a:r>
            <a:r>
              <a:rPr lang="ru-RU" sz="1700" dirty="0" smtClean="0"/>
              <a:t> </a:t>
            </a:r>
            <a:r>
              <a:rPr lang="ru-RU" sz="1700" dirty="0"/>
              <a:t>на сменяемата надстройка е оптимизирана до минимум тегло на </a:t>
            </a:r>
            <a:r>
              <a:rPr lang="ru-RU" sz="1700" dirty="0" err="1" smtClean="0"/>
              <a:t>тарата</a:t>
            </a:r>
            <a:r>
              <a:rPr lang="ru-RU" sz="1700" dirty="0" smtClean="0"/>
              <a:t>;</a:t>
            </a:r>
            <a:endParaRPr lang="ru-RU" sz="1700" dirty="0"/>
          </a:p>
          <a:p>
            <a:pPr lvl="1" algn="just">
              <a:buFont typeface="Wingdings" panose="05000000000000000000" pitchFamily="2" charset="2"/>
              <a:buChar char="v"/>
            </a:pPr>
            <a:r>
              <a:rPr lang="ru-RU" sz="1700" dirty="0"/>
              <a:t>повечето сменяеми надстройки, </a:t>
            </a:r>
            <a:r>
              <a:rPr lang="ru-RU" sz="1700" dirty="0" smtClean="0"/>
              <a:t>са </a:t>
            </a:r>
            <a:r>
              <a:rPr lang="ru-RU" sz="1700" dirty="0"/>
              <a:t>оборудвани със сгъваеми крака, намиращи се под тяхната рамка за по-лесното им прехвърляне между </a:t>
            </a:r>
            <a:r>
              <a:rPr lang="ru-RU" sz="1700" dirty="0" err="1"/>
              <a:t>видовете</a:t>
            </a:r>
            <a:r>
              <a:rPr lang="ru-RU" sz="1700" dirty="0"/>
              <a:t> </a:t>
            </a:r>
            <a:r>
              <a:rPr lang="ru-RU" sz="1700" dirty="0" smtClean="0"/>
              <a:t>транспорт;</a:t>
            </a:r>
            <a:endParaRPr lang="ru-RU" sz="1700" dirty="0"/>
          </a:p>
          <a:p>
            <a:pPr lvl="1" algn="just">
              <a:buFont typeface="Wingdings" panose="05000000000000000000" pitchFamily="2" charset="2"/>
              <a:buChar char="v"/>
            </a:pPr>
            <a:r>
              <a:rPr lang="ru-RU" sz="1700" dirty="0" err="1" smtClean="0"/>
              <a:t>сменяемите</a:t>
            </a:r>
            <a:r>
              <a:rPr lang="ru-RU" sz="1700" dirty="0" smtClean="0"/>
              <a:t> </a:t>
            </a:r>
            <a:r>
              <a:rPr lang="ru-RU" sz="1700" dirty="0"/>
              <a:t>надстройки се отличават с добра </a:t>
            </a:r>
            <a:r>
              <a:rPr lang="ru-RU" sz="1700" dirty="0" err="1" smtClean="0"/>
              <a:t>гъвкавост</a:t>
            </a:r>
            <a:r>
              <a:rPr lang="ru-RU" sz="1700" dirty="0" smtClean="0"/>
              <a:t>;</a:t>
            </a:r>
          </a:p>
          <a:p>
            <a:pPr lvl="1" algn="just">
              <a:buFont typeface="Wingdings" panose="05000000000000000000" pitchFamily="2" charset="2"/>
              <a:buChar char="v"/>
            </a:pPr>
            <a:r>
              <a:rPr lang="ru-RU" sz="1700" dirty="0" err="1" smtClean="0"/>
              <a:t>дават</a:t>
            </a:r>
            <a:r>
              <a:rPr lang="ru-RU" sz="1700" dirty="0" smtClean="0"/>
              <a:t> </a:t>
            </a:r>
            <a:r>
              <a:rPr lang="ru-RU" sz="1700" dirty="0"/>
              <a:t>възможност да се отговори на предпочитанията на някои клиенти, които държат да се използват фирмени лого и цвят и др. </a:t>
            </a:r>
          </a:p>
          <a:p>
            <a:pPr algn="just">
              <a:buFont typeface="Wingdings" panose="05000000000000000000" pitchFamily="2" charset="2"/>
              <a:buChar char="q"/>
            </a:pPr>
            <a:r>
              <a:rPr lang="ru-RU" sz="1700" b="1" dirty="0"/>
              <a:t>Недостатъци</a:t>
            </a:r>
            <a:r>
              <a:rPr lang="ru-RU" sz="1700" dirty="0"/>
              <a:t> на сменяемите надстройки са:</a:t>
            </a:r>
          </a:p>
          <a:p>
            <a:pPr lvl="1" algn="just">
              <a:buFont typeface="Wingdings" panose="05000000000000000000" pitchFamily="2" charset="2"/>
              <a:buChar char="v"/>
            </a:pPr>
            <a:r>
              <a:rPr lang="ru-RU" sz="1700" dirty="0"/>
              <a:t>невъзможността им да се подреждат една върху друга; </a:t>
            </a:r>
          </a:p>
          <a:p>
            <a:pPr lvl="1" algn="just">
              <a:buFont typeface="Wingdings" panose="05000000000000000000" pitchFamily="2" charset="2"/>
              <a:buChar char="v"/>
            </a:pPr>
            <a:r>
              <a:rPr lang="ru-RU" sz="1700" dirty="0"/>
              <a:t>много по-уязвими от стандартните ISO-контейнери; </a:t>
            </a:r>
          </a:p>
          <a:p>
            <a:pPr lvl="1" algn="just">
              <a:buFont typeface="Wingdings" panose="05000000000000000000" pitchFamily="2" charset="2"/>
              <a:buChar char="v"/>
            </a:pPr>
            <a:r>
              <a:rPr lang="ru-RU" sz="1700" dirty="0"/>
              <a:t>тяхната приложимост се ограничава само до автомобилен и </a:t>
            </a:r>
            <a:r>
              <a:rPr lang="ru-RU" sz="1700" dirty="0" err="1"/>
              <a:t>железопътен</a:t>
            </a:r>
            <a:r>
              <a:rPr lang="ru-RU" sz="1700" dirty="0"/>
              <a:t> </a:t>
            </a:r>
            <a:r>
              <a:rPr lang="ru-RU" sz="1700" dirty="0" smtClean="0"/>
              <a:t>транспорт.</a:t>
            </a:r>
            <a:endParaRPr lang="bg-BG" sz="1700" dirty="0"/>
          </a:p>
        </p:txBody>
      </p:sp>
    </p:spTree>
    <p:extLst>
      <p:ext uri="{BB962C8B-B14F-4D97-AF65-F5344CB8AC3E}">
        <p14:creationId xmlns:p14="http://schemas.microsoft.com/office/powerpoint/2010/main" val="3090400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990600"/>
            <a:ext cx="9144000" cy="914400"/>
          </a:xfrm>
        </p:spPr>
        <p:txBody>
          <a:bodyPr>
            <a:normAutofit fontScale="90000"/>
          </a:bodyPr>
          <a:lstStyle/>
          <a:p>
            <a:pPr algn="just"/>
            <a:r>
              <a:rPr lang="bg-BG" sz="3600" b="1" dirty="0">
                <a:solidFill>
                  <a:srgbClr val="C0504D">
                    <a:lumMod val="50000"/>
                  </a:srgbClr>
                </a:solidFill>
              </a:rPr>
              <a:t>Комбиниран, интермодален и </a:t>
            </a:r>
            <a:r>
              <a:rPr lang="bg-BG" sz="3600" b="1" dirty="0" err="1">
                <a:solidFill>
                  <a:srgbClr val="C0504D">
                    <a:lumMod val="50000"/>
                  </a:srgbClr>
                </a:solidFill>
              </a:rPr>
              <a:t>мутимодален</a:t>
            </a:r>
            <a:r>
              <a:rPr lang="bg-BG" sz="3600" b="1" dirty="0">
                <a:solidFill>
                  <a:srgbClr val="C0504D">
                    <a:lumMod val="50000"/>
                  </a:srgbClr>
                </a:solidFill>
              </a:rPr>
              <a:t> транспорт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2057400"/>
            <a:ext cx="8991600" cy="4343400"/>
          </a:xfrm>
        </p:spPr>
        <p:txBody>
          <a:bodyPr>
            <a:normAutofit fontScale="85000" lnSpcReduction="10000"/>
          </a:bodyPr>
          <a:lstStyle/>
          <a:p>
            <a:pPr algn="just">
              <a:buFont typeface="Wingdings" panose="05000000000000000000" pitchFamily="2" charset="2"/>
              <a:buChar char="q"/>
            </a:pPr>
            <a:r>
              <a:rPr lang="bg-BG" b="1" dirty="0"/>
              <a:t>Полуремарке и ремаркета</a:t>
            </a:r>
          </a:p>
          <a:p>
            <a:pPr lvl="1" algn="just">
              <a:buFont typeface="Wingdings" panose="05000000000000000000" pitchFamily="2" charset="2"/>
              <a:buChar char="v"/>
            </a:pPr>
            <a:r>
              <a:rPr lang="ru-RU" dirty="0"/>
              <a:t>Стандартни ремаркета и полуремаркета </a:t>
            </a:r>
            <a:r>
              <a:rPr lang="ru-RU" i="1" dirty="0"/>
              <a:t>с брезентови щори</a:t>
            </a:r>
            <a:r>
              <a:rPr lang="ru-RU" dirty="0"/>
              <a:t>;</a:t>
            </a:r>
          </a:p>
          <a:p>
            <a:pPr lvl="1" algn="just">
              <a:buFont typeface="Wingdings" panose="05000000000000000000" pitchFamily="2" charset="2"/>
              <a:buChar char="v"/>
            </a:pPr>
            <a:r>
              <a:rPr lang="ru-RU" dirty="0"/>
              <a:t> Хладилни ремаркета и полуремаркета </a:t>
            </a:r>
            <a:r>
              <a:rPr lang="ru-RU" i="1" dirty="0"/>
              <a:t>с твърди стени</a:t>
            </a:r>
            <a:r>
              <a:rPr lang="ru-RU" dirty="0"/>
              <a:t>, предназначени за превоз на стоки под температурен режим;</a:t>
            </a:r>
          </a:p>
          <a:p>
            <a:pPr lvl="1" algn="just">
              <a:buFont typeface="Wingdings" panose="05000000000000000000" pitchFamily="2" charset="2"/>
              <a:buChar char="v"/>
            </a:pPr>
            <a:r>
              <a:rPr lang="ru-RU" dirty="0"/>
              <a:t>Ремаркета и </a:t>
            </a:r>
            <a:r>
              <a:rPr lang="ru-RU" i="1" dirty="0"/>
              <a:t>полуремаркета тип дрехарки</a:t>
            </a:r>
            <a:r>
              <a:rPr lang="ru-RU" dirty="0"/>
              <a:t>, за превоз на дрехи на закачалки;</a:t>
            </a:r>
          </a:p>
          <a:p>
            <a:pPr lvl="1" algn="just">
              <a:buFont typeface="Wingdings" panose="05000000000000000000" pitchFamily="2" charset="2"/>
              <a:buChar char="v"/>
            </a:pPr>
            <a:r>
              <a:rPr lang="ru-RU" dirty="0"/>
              <a:t>Ремаркета и полуремаркета </a:t>
            </a:r>
            <a:r>
              <a:rPr lang="ru-RU" i="1" dirty="0"/>
              <a:t>тип „резервоар“ (</a:t>
            </a:r>
            <a:r>
              <a:rPr lang="ru-RU" dirty="0"/>
              <a:t>tank trailer) за превоз на стоки в течно газообразно и прахообразно състояние;</a:t>
            </a:r>
          </a:p>
          <a:p>
            <a:pPr lvl="1" algn="just">
              <a:buFont typeface="Wingdings" panose="05000000000000000000" pitchFamily="2" charset="2"/>
              <a:buChar char="v"/>
            </a:pPr>
            <a:r>
              <a:rPr lang="ru-RU" i="1" dirty="0"/>
              <a:t>Платформени открити </a:t>
            </a:r>
            <a:r>
              <a:rPr lang="ru-RU" dirty="0"/>
              <a:t>ремаркета и полуремаркета за превоз на извънгабаритни машини и др.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4233086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990600"/>
            <a:ext cx="9067800" cy="838200"/>
          </a:xfrm>
        </p:spPr>
        <p:txBody>
          <a:bodyPr>
            <a:normAutofit fontScale="90000"/>
          </a:bodyPr>
          <a:lstStyle/>
          <a:p>
            <a:pPr algn="just"/>
            <a:r>
              <a:rPr lang="bg-BG" sz="3600" b="1" dirty="0">
                <a:solidFill>
                  <a:schemeClr val="accent2">
                    <a:lumMod val="50000"/>
                  </a:schemeClr>
                </a:solidFill>
              </a:rPr>
              <a:t>К</a:t>
            </a:r>
            <a:r>
              <a:rPr lang="bg-BG" sz="3600" b="1" dirty="0" smtClean="0">
                <a:solidFill>
                  <a:schemeClr val="accent2">
                    <a:lumMod val="50000"/>
                  </a:schemeClr>
                </a:solidFill>
              </a:rPr>
              <a:t>омбиниран, интермодален и </a:t>
            </a:r>
            <a:r>
              <a:rPr lang="bg-BG" sz="3600" b="1" dirty="0" err="1" smtClean="0">
                <a:solidFill>
                  <a:schemeClr val="accent2">
                    <a:lumMod val="50000"/>
                  </a:schemeClr>
                </a:solidFill>
              </a:rPr>
              <a:t>мутимодален</a:t>
            </a:r>
            <a:r>
              <a:rPr lang="bg-BG" sz="3600" b="1" dirty="0" smtClean="0">
                <a:solidFill>
                  <a:schemeClr val="accent2">
                    <a:lumMod val="50000"/>
                  </a:schemeClr>
                </a:solidFill>
              </a:rPr>
              <a:t> транспорт</a:t>
            </a:r>
            <a:endParaRPr lang="bg-BG" sz="36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2057400"/>
            <a:ext cx="8839200" cy="4267200"/>
          </a:xfrm>
        </p:spPr>
        <p:txBody>
          <a:bodyPr>
            <a:normAutofit fontScale="77500" lnSpcReduction="20000"/>
          </a:bodyPr>
          <a:lstStyle/>
          <a:p>
            <a:pPr marL="0" indent="0" algn="just">
              <a:buNone/>
            </a:pPr>
            <a:r>
              <a:rPr lang="ru-RU" dirty="0" err="1"/>
              <a:t>Понятието</a:t>
            </a:r>
            <a:r>
              <a:rPr lang="ru-RU" dirty="0"/>
              <a:t> „интермодален транспорт„ е част от </a:t>
            </a:r>
            <a:r>
              <a:rPr lang="ru-RU" dirty="0" err="1"/>
              <a:t>транспортната</a:t>
            </a:r>
            <a:r>
              <a:rPr lang="ru-RU" dirty="0"/>
              <a:t> </a:t>
            </a:r>
            <a:r>
              <a:rPr lang="ru-RU" dirty="0" err="1"/>
              <a:t>концепцията</a:t>
            </a:r>
            <a:r>
              <a:rPr lang="ru-RU" dirty="0"/>
              <a:t> „</a:t>
            </a:r>
            <a:r>
              <a:rPr lang="ru-RU" dirty="0" smtClean="0"/>
              <a:t>интермодализъм“. От </a:t>
            </a:r>
            <a:r>
              <a:rPr lang="ru-RU" dirty="0"/>
              <a:t>функционална и оперативна гледна точка, </a:t>
            </a:r>
            <a:r>
              <a:rPr lang="ru-RU" dirty="0" smtClean="0"/>
              <a:t>той включва </a:t>
            </a:r>
            <a:r>
              <a:rPr lang="ru-RU" dirty="0"/>
              <a:t>два компонента: 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ru-RU" b="1" dirty="0"/>
              <a:t>Интермодален транспорт (Intermodal transportation) </a:t>
            </a:r>
            <a:r>
              <a:rPr lang="ru-RU" dirty="0"/>
              <a:t>– „прехвърлянето на товари от един вид транспорт на друг, </a:t>
            </a:r>
            <a:r>
              <a:rPr lang="ru-RU" dirty="0" smtClean="0"/>
              <a:t>в </a:t>
            </a:r>
            <a:r>
              <a:rPr lang="ru-RU" dirty="0"/>
              <a:t>терминали, специално предназначени за тази цел. </a:t>
            </a:r>
            <a:endParaRPr lang="ru-RU" dirty="0"/>
          </a:p>
          <a:p>
            <a:pPr algn="just">
              <a:buFont typeface="Wingdings" panose="05000000000000000000" pitchFamily="2" charset="2"/>
              <a:buChar char="Ø"/>
            </a:pPr>
            <a:r>
              <a:rPr lang="ru-RU" b="1" dirty="0" smtClean="0"/>
              <a:t>Трансмодален </a:t>
            </a:r>
            <a:r>
              <a:rPr lang="ru-RU" b="1" dirty="0"/>
              <a:t>транспорт (Transmodal transportation) </a:t>
            </a:r>
            <a:r>
              <a:rPr lang="ru-RU" dirty="0"/>
              <a:t>- „прехвърлянето на товари в рамките на един и същ вид транспорт (напр. от железопътен към железопътен транспорт)“, което се извършва в специализирани терминали. 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388195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1066800"/>
            <a:ext cx="9067800" cy="1143000"/>
          </a:xfrm>
        </p:spPr>
        <p:txBody>
          <a:bodyPr>
            <a:normAutofit fontScale="90000"/>
          </a:bodyPr>
          <a:lstStyle/>
          <a:p>
            <a:pPr algn="just"/>
            <a:r>
              <a:rPr lang="bg-BG" sz="3600" b="1" dirty="0">
                <a:solidFill>
                  <a:srgbClr val="C0504D">
                    <a:lumMod val="50000"/>
                  </a:srgbClr>
                </a:solidFill>
              </a:rPr>
              <a:t>Комбиниран, интермодален и </a:t>
            </a:r>
            <a:r>
              <a:rPr lang="bg-BG" sz="3600" b="1" dirty="0" err="1">
                <a:solidFill>
                  <a:srgbClr val="C0504D">
                    <a:lumMod val="50000"/>
                  </a:srgbClr>
                </a:solidFill>
              </a:rPr>
              <a:t>мутимодален</a:t>
            </a:r>
            <a:r>
              <a:rPr lang="bg-BG" sz="3600" b="1" dirty="0">
                <a:solidFill>
                  <a:srgbClr val="C0504D">
                    <a:lumMod val="50000"/>
                  </a:srgbClr>
                </a:solidFill>
              </a:rPr>
              <a:t> транспорт</a:t>
            </a:r>
            <a:endParaRPr lang="bg-BG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86580" y="2209801"/>
            <a:ext cx="3657917" cy="2194774"/>
          </a:xfrm>
          <a:prstGeom prst="rect">
            <a:avLst/>
          </a:prstGeom>
        </p:spPr>
      </p:pic>
      <p:pic>
        <p:nvPicPr>
          <p:cNvPr id="5" name="Picture 4" descr="C:\Users\Rosi\Desktop\download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5409" y="2209800"/>
            <a:ext cx="4038600" cy="22097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0924" y="4572000"/>
            <a:ext cx="3798676" cy="185045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44285" y="4572000"/>
            <a:ext cx="4041998" cy="18440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901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914400"/>
            <a:ext cx="8991600" cy="990600"/>
          </a:xfrm>
        </p:spPr>
        <p:txBody>
          <a:bodyPr>
            <a:normAutofit fontScale="90000"/>
          </a:bodyPr>
          <a:lstStyle/>
          <a:p>
            <a:pPr algn="just"/>
            <a:r>
              <a:rPr lang="bg-BG" sz="3600" b="1" dirty="0">
                <a:solidFill>
                  <a:srgbClr val="C0504D">
                    <a:lumMod val="50000"/>
                  </a:srgbClr>
                </a:solidFill>
              </a:rPr>
              <a:t>Комбиниран, интермодален и </a:t>
            </a:r>
            <a:r>
              <a:rPr lang="bg-BG" sz="3600" b="1" dirty="0" err="1">
                <a:solidFill>
                  <a:srgbClr val="C0504D">
                    <a:lumMod val="50000"/>
                  </a:srgbClr>
                </a:solidFill>
              </a:rPr>
              <a:t>мутимодален</a:t>
            </a:r>
            <a:r>
              <a:rPr lang="bg-BG" sz="3600" b="1" dirty="0">
                <a:solidFill>
                  <a:srgbClr val="C0504D">
                    <a:lumMod val="50000"/>
                  </a:srgbClr>
                </a:solidFill>
              </a:rPr>
              <a:t> транспорт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981200"/>
            <a:ext cx="9144000" cy="4648200"/>
          </a:xfrm>
        </p:spPr>
        <p:txBody>
          <a:bodyPr>
            <a:normAutofit fontScale="70000" lnSpcReduction="20000"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ru-RU" b="1" dirty="0"/>
              <a:t>Предимствата на ремаркетата и полуремаркетата: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ru-RU" dirty="0"/>
              <a:t>възможността за товарене и разтоварване без необходимост от </a:t>
            </a:r>
            <a:r>
              <a:rPr lang="ru-RU" dirty="0" err="1"/>
              <a:t>специализирано</a:t>
            </a:r>
            <a:r>
              <a:rPr lang="ru-RU" dirty="0"/>
              <a:t> </a:t>
            </a:r>
            <a:r>
              <a:rPr lang="ru-RU" dirty="0" err="1" smtClean="0"/>
              <a:t>оборудване</a:t>
            </a:r>
            <a:r>
              <a:rPr lang="ru-RU" dirty="0" smtClean="0"/>
              <a:t>;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ru-RU" dirty="0" err="1" smtClean="0"/>
              <a:t>висока</a:t>
            </a:r>
            <a:r>
              <a:rPr lang="ru-RU" dirty="0" smtClean="0"/>
              <a:t> </a:t>
            </a:r>
            <a:r>
              <a:rPr lang="ru-RU" dirty="0"/>
              <a:t>степен на </a:t>
            </a:r>
            <a:r>
              <a:rPr lang="ru-RU" dirty="0" smtClean="0"/>
              <a:t>стандартизация;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ru-RU" dirty="0" err="1" smtClean="0"/>
              <a:t>възможност</a:t>
            </a:r>
            <a:r>
              <a:rPr lang="ru-RU" dirty="0" smtClean="0"/>
              <a:t> </a:t>
            </a:r>
            <a:r>
              <a:rPr lang="ru-RU" dirty="0"/>
              <a:t>за поставяне на фирмени лого и цвят на транспортната единица; </a:t>
            </a:r>
            <a:endParaRPr lang="ru-RU" dirty="0" smtClean="0"/>
          </a:p>
          <a:p>
            <a:pPr lvl="1">
              <a:buFont typeface="Wingdings" panose="05000000000000000000" pitchFamily="2" charset="2"/>
              <a:buChar char="ü"/>
            </a:pPr>
            <a:r>
              <a:rPr lang="ru-RU" dirty="0" err="1" smtClean="0"/>
              <a:t>висока</a:t>
            </a:r>
            <a:r>
              <a:rPr lang="ru-RU" dirty="0" smtClean="0"/>
              <a:t> </a:t>
            </a:r>
            <a:r>
              <a:rPr lang="ru-RU" dirty="0"/>
              <a:t>разновидност на пазара на търсенето и предлагането на ремаркета и полуремаркета.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b="1" dirty="0"/>
              <a:t>Основни техни недостатъци са: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ru-RU" dirty="0"/>
              <a:t>невъзможността им да се подреждат едно </a:t>
            </a:r>
            <a:r>
              <a:rPr lang="ru-RU" dirty="0" err="1"/>
              <a:t>върху</a:t>
            </a:r>
            <a:r>
              <a:rPr lang="ru-RU" dirty="0"/>
              <a:t> </a:t>
            </a:r>
            <a:r>
              <a:rPr lang="ru-RU" dirty="0" err="1" smtClean="0"/>
              <a:t>друго</a:t>
            </a:r>
            <a:r>
              <a:rPr lang="ru-RU" dirty="0" smtClean="0"/>
              <a:t>;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ru-RU" dirty="0" err="1" smtClean="0"/>
              <a:t>необходимост</a:t>
            </a:r>
            <a:r>
              <a:rPr lang="ru-RU" dirty="0" smtClean="0"/>
              <a:t> </a:t>
            </a:r>
            <a:r>
              <a:rPr lang="ru-RU" dirty="0"/>
              <a:t>от специализирани железопътни вагони, които да отговарят на изискванията на по-голямата част от товарните </a:t>
            </a:r>
            <a:r>
              <a:rPr lang="ru-RU" dirty="0" smtClean="0"/>
              <a:t>профили;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ru-RU" dirty="0" err="1" smtClean="0"/>
              <a:t>по-голяма</a:t>
            </a:r>
            <a:r>
              <a:rPr lang="ru-RU" dirty="0" smtClean="0"/>
              <a:t> </a:t>
            </a:r>
            <a:r>
              <a:rPr lang="ru-RU" dirty="0"/>
              <a:t>тара на ремаркетата и полуремаркетата в сравнение с контейнерите.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630488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990600"/>
            <a:ext cx="9144000" cy="990600"/>
          </a:xfrm>
        </p:spPr>
        <p:txBody>
          <a:bodyPr>
            <a:normAutofit fontScale="90000"/>
          </a:bodyPr>
          <a:lstStyle/>
          <a:p>
            <a:pPr algn="just"/>
            <a:r>
              <a:rPr lang="bg-BG" sz="3600" b="1" dirty="0">
                <a:solidFill>
                  <a:srgbClr val="C0504D">
                    <a:lumMod val="50000"/>
                  </a:srgbClr>
                </a:solidFill>
              </a:rPr>
              <a:t>Комбиниран, интермодален и </a:t>
            </a:r>
            <a:r>
              <a:rPr lang="bg-BG" sz="3600" b="1" dirty="0" err="1">
                <a:solidFill>
                  <a:srgbClr val="C0504D">
                    <a:lumMod val="50000"/>
                  </a:srgbClr>
                </a:solidFill>
              </a:rPr>
              <a:t>мутимодален</a:t>
            </a:r>
            <a:r>
              <a:rPr lang="bg-BG" sz="3600" b="1" dirty="0">
                <a:solidFill>
                  <a:srgbClr val="C0504D">
                    <a:lumMod val="50000"/>
                  </a:srgbClr>
                </a:solidFill>
              </a:rPr>
              <a:t> транспорт</a:t>
            </a:r>
            <a:endParaRPr lang="bg-BG" dirty="0">
              <a:solidFill>
                <a:srgbClr val="C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2057400"/>
            <a:ext cx="9144000" cy="4191000"/>
          </a:xfrm>
        </p:spPr>
        <p:txBody>
          <a:bodyPr>
            <a:normAutofit fontScale="70000" lnSpcReduction="20000"/>
          </a:bodyPr>
          <a:lstStyle/>
          <a:p>
            <a:pPr algn="just">
              <a:buFont typeface="Wingdings" panose="05000000000000000000" pitchFamily="2" charset="2"/>
              <a:buChar char="Ø"/>
            </a:pPr>
            <a:r>
              <a:rPr lang="bg-BG" dirty="0">
                <a:solidFill>
                  <a:schemeClr val="accent2">
                    <a:lumMod val="50000"/>
                  </a:schemeClr>
                </a:solidFill>
              </a:rPr>
              <a:t>Класификация на интермодалните превози</a:t>
            </a:r>
          </a:p>
          <a:p>
            <a:pPr marL="457200" indent="-457200" algn="just">
              <a:buFont typeface="+mj-lt"/>
              <a:buAutoNum type="alphaLcPeriod"/>
            </a:pPr>
            <a:r>
              <a:rPr lang="bg-BG" dirty="0"/>
              <a:t>Според видовете използван транспорт:</a:t>
            </a:r>
          </a:p>
          <a:p>
            <a:pPr lvl="1" algn="just">
              <a:buFont typeface="Wingdings" panose="05000000000000000000" pitchFamily="2" charset="2"/>
              <a:buChar char="ü"/>
            </a:pPr>
            <a:r>
              <a:rPr lang="bg-BG" dirty="0"/>
              <a:t>сухопътни интермодални превози;</a:t>
            </a:r>
          </a:p>
          <a:p>
            <a:pPr lvl="1" algn="just">
              <a:buFont typeface="Wingdings" panose="05000000000000000000" pitchFamily="2" charset="2"/>
              <a:buChar char="ü"/>
            </a:pPr>
            <a:r>
              <a:rPr lang="bg-BG" dirty="0"/>
              <a:t>интермодални превози по вода;</a:t>
            </a:r>
          </a:p>
          <a:p>
            <a:pPr lvl="1" algn="just">
              <a:buFont typeface="Wingdings" panose="05000000000000000000" pitchFamily="2" charset="2"/>
              <a:buChar char="ü"/>
            </a:pPr>
            <a:r>
              <a:rPr lang="bg-BG" dirty="0"/>
              <a:t>смесени интермодални превози.</a:t>
            </a:r>
          </a:p>
          <a:p>
            <a:pPr marL="457200" indent="-457200" algn="just">
              <a:buFont typeface="+mj-lt"/>
              <a:buAutoNum type="alphaLcPeriod"/>
            </a:pPr>
            <a:r>
              <a:rPr lang="bg-BG" dirty="0"/>
              <a:t>Според  вида на използваната интермодална транспортна единица или транспортно средство:</a:t>
            </a:r>
          </a:p>
          <a:p>
            <a:pPr lvl="1" algn="just">
              <a:buFont typeface="Wingdings" panose="05000000000000000000" pitchFamily="2" charset="2"/>
              <a:buChar char="ü"/>
            </a:pPr>
            <a:r>
              <a:rPr lang="bg-BG" dirty="0"/>
              <a:t>интермодални превози на голямотонажни контейнери;</a:t>
            </a:r>
          </a:p>
          <a:p>
            <a:pPr lvl="1" algn="just">
              <a:buFont typeface="Wingdings" panose="05000000000000000000" pitchFamily="2" charset="2"/>
              <a:buChar char="ü"/>
            </a:pPr>
            <a:r>
              <a:rPr lang="bg-BG" dirty="0"/>
              <a:t>интермодални превози на комплектни товарни автомобили, със и без </a:t>
            </a:r>
            <a:r>
              <a:rPr lang="bg-BG" dirty="0" smtClean="0"/>
              <a:t>шофьорите;</a:t>
            </a:r>
          </a:p>
          <a:p>
            <a:pPr lvl="1" algn="just">
              <a:buFont typeface="Wingdings" panose="05000000000000000000" pitchFamily="2" charset="2"/>
              <a:buChar char="ü"/>
            </a:pPr>
            <a:r>
              <a:rPr lang="bg-BG" dirty="0" smtClean="0"/>
              <a:t>интермодални превози на ремаркета и полуремаркета;</a:t>
            </a:r>
          </a:p>
          <a:p>
            <a:pPr lvl="1" algn="just">
              <a:buFont typeface="Wingdings" panose="05000000000000000000" pitchFamily="2" charset="2"/>
              <a:buChar char="ü"/>
            </a:pPr>
            <a:r>
              <a:rPr lang="bg-BG" dirty="0" smtClean="0"/>
              <a:t>интермодални </a:t>
            </a:r>
            <a:r>
              <a:rPr lang="bg-BG" dirty="0"/>
              <a:t>превози на комплектни железопътни вагони;</a:t>
            </a:r>
          </a:p>
          <a:p>
            <a:pPr lvl="1" algn="just">
              <a:buFont typeface="Wingdings" panose="05000000000000000000" pitchFamily="2" charset="2"/>
              <a:buChar char="ü"/>
            </a:pPr>
            <a:r>
              <a:rPr lang="bg-BG" dirty="0"/>
              <a:t>интермодални превози на оборотни надстройки.</a:t>
            </a:r>
            <a:endParaRPr lang="en-US" dirty="0"/>
          </a:p>
          <a:p>
            <a:pPr>
              <a:buFont typeface="Wingdings" panose="05000000000000000000" pitchFamily="2" charset="2"/>
              <a:buChar char="Ø"/>
            </a:pP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09836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066800"/>
            <a:ext cx="8763000" cy="838200"/>
          </a:xfrm>
        </p:spPr>
        <p:txBody>
          <a:bodyPr>
            <a:normAutofit fontScale="90000"/>
          </a:bodyPr>
          <a:lstStyle/>
          <a:p>
            <a:r>
              <a:rPr lang="en-US" sz="3200" b="1" dirty="0">
                <a:solidFill>
                  <a:srgbClr val="C0504D">
                    <a:lumMod val="50000"/>
                  </a:srgbClr>
                </a:solidFill>
              </a:rPr>
              <a:t>RO-LA (Rolling-Motorway) </a:t>
            </a:r>
            <a:r>
              <a:rPr lang="bg-BG" sz="3200" b="1" dirty="0">
                <a:solidFill>
                  <a:srgbClr val="C0504D">
                    <a:lumMod val="50000"/>
                  </a:srgbClr>
                </a:solidFill>
              </a:rPr>
              <a:t>интер</a:t>
            </a:r>
            <a:r>
              <a:rPr lang="bg-BG" sz="3200" b="1" dirty="0">
                <a:solidFill>
                  <a:srgbClr val="C0504D">
                    <a:lumMod val="50000"/>
                  </a:srgbClr>
                </a:solidFill>
              </a:rPr>
              <a:t>мода</a:t>
            </a:r>
            <a:r>
              <a:rPr lang="bg-BG" sz="3200" b="1" dirty="0">
                <a:solidFill>
                  <a:srgbClr val="C0504D">
                    <a:lumMod val="50000"/>
                  </a:srgbClr>
                </a:solidFill>
              </a:rPr>
              <a:t>лни превози</a:t>
            </a:r>
            <a:endParaRPr lang="bg-BG" sz="3200" b="1" dirty="0">
              <a:solidFill>
                <a:srgbClr val="C0504D">
                  <a:lumMod val="50000"/>
                </a:srgbClr>
              </a:solidFill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04800" y="1905000"/>
            <a:ext cx="8382000" cy="4378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4543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990600"/>
            <a:ext cx="8458200" cy="1143000"/>
          </a:xfrm>
        </p:spPr>
        <p:txBody>
          <a:bodyPr>
            <a:normAutofit/>
          </a:bodyPr>
          <a:lstStyle/>
          <a:p>
            <a:r>
              <a:rPr lang="en-US" sz="2900" b="1" dirty="0">
                <a:solidFill>
                  <a:srgbClr val="C0504D">
                    <a:lumMod val="50000"/>
                  </a:srgbClr>
                </a:solidFill>
              </a:rPr>
              <a:t>RO – RO </a:t>
            </a:r>
            <a:r>
              <a:rPr lang="bg-BG" sz="2900" b="1" dirty="0">
                <a:solidFill>
                  <a:srgbClr val="C0504D">
                    <a:lumMod val="50000"/>
                  </a:srgbClr>
                </a:solidFill>
              </a:rPr>
              <a:t>(</a:t>
            </a:r>
            <a:r>
              <a:rPr lang="en-US" sz="2900" b="1" dirty="0">
                <a:solidFill>
                  <a:srgbClr val="C0504D">
                    <a:lumMod val="50000"/>
                  </a:srgbClr>
                </a:solidFill>
              </a:rPr>
              <a:t>Roll on – Roll of) </a:t>
            </a:r>
            <a:r>
              <a:rPr lang="bg-BG" sz="2900" b="1" dirty="0">
                <a:solidFill>
                  <a:srgbClr val="C0504D">
                    <a:lumMod val="50000"/>
                  </a:srgbClr>
                </a:solidFill>
              </a:rPr>
              <a:t>интермодални превози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2400" y="1981200"/>
            <a:ext cx="8839200" cy="441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2864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838200"/>
            <a:ext cx="8610600" cy="1143000"/>
          </a:xfrm>
        </p:spPr>
        <p:txBody>
          <a:bodyPr>
            <a:normAutofit/>
          </a:bodyPr>
          <a:lstStyle/>
          <a:p>
            <a:pPr algn="just"/>
            <a:r>
              <a:rPr lang="bg-BG" sz="3200" b="1" dirty="0">
                <a:solidFill>
                  <a:srgbClr val="C0504D">
                    <a:lumMod val="50000"/>
                  </a:srgbClr>
                </a:solidFill>
              </a:rPr>
              <a:t>Предимства на интермодалните </a:t>
            </a:r>
            <a:r>
              <a:rPr lang="bg-BG" sz="3200" b="1" dirty="0">
                <a:solidFill>
                  <a:srgbClr val="C0504D">
                    <a:lumMod val="50000"/>
                  </a:srgbClr>
                </a:solidFill>
              </a:rPr>
              <a:t>превози</a:t>
            </a:r>
            <a:endParaRPr lang="bg-BG" sz="3200" b="1" dirty="0">
              <a:solidFill>
                <a:srgbClr val="C0504D">
                  <a:lumMod val="50000"/>
                </a:srgb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490" y="1905000"/>
            <a:ext cx="8915400" cy="4267200"/>
          </a:xfrm>
        </p:spPr>
        <p:txBody>
          <a:bodyPr>
            <a:normAutofit fontScale="85000" lnSpcReduction="20000"/>
          </a:bodyPr>
          <a:lstStyle/>
          <a:p>
            <a:pPr algn="just">
              <a:buFont typeface="Wingdings" panose="05000000000000000000" pitchFamily="2" charset="2"/>
              <a:buChar char="Ø"/>
            </a:pPr>
            <a:r>
              <a:rPr lang="ru-RU" dirty="0" smtClean="0"/>
              <a:t>Интермодалният транспорт </a:t>
            </a:r>
            <a:r>
              <a:rPr lang="ru-RU" dirty="0" err="1" smtClean="0"/>
              <a:t>отчита</a:t>
            </a:r>
            <a:r>
              <a:rPr lang="ru-RU" dirty="0" smtClean="0"/>
              <a:t> </a:t>
            </a:r>
            <a:r>
              <a:rPr lang="ru-RU" dirty="0" err="1"/>
              <a:t>икономии</a:t>
            </a:r>
            <a:r>
              <a:rPr lang="ru-RU" dirty="0"/>
              <a:t> от </a:t>
            </a:r>
            <a:r>
              <a:rPr lang="ru-RU" dirty="0" err="1"/>
              <a:t>мащаба</a:t>
            </a:r>
            <a:r>
              <a:rPr lang="ru-RU" dirty="0"/>
              <a:t> чрез </a:t>
            </a:r>
            <a:r>
              <a:rPr lang="ru-RU" dirty="0" err="1"/>
              <a:t>значително</a:t>
            </a:r>
            <a:r>
              <a:rPr lang="ru-RU" dirty="0"/>
              <a:t> </a:t>
            </a:r>
            <a:r>
              <a:rPr lang="ru-RU" dirty="0" err="1"/>
              <a:t>по-ниската</a:t>
            </a:r>
            <a:r>
              <a:rPr lang="ru-RU" dirty="0"/>
              <a:t> цена на транспорт за </a:t>
            </a:r>
            <a:r>
              <a:rPr lang="ru-RU" dirty="0" err="1"/>
              <a:t>една</a:t>
            </a:r>
            <a:r>
              <a:rPr lang="ru-RU" dirty="0"/>
              <a:t> </a:t>
            </a:r>
            <a:r>
              <a:rPr lang="ru-RU" dirty="0" err="1"/>
              <a:t>товарна</a:t>
            </a:r>
            <a:r>
              <a:rPr lang="ru-RU" dirty="0"/>
              <a:t> </a:t>
            </a:r>
            <a:r>
              <a:rPr lang="ru-RU" dirty="0" smtClean="0"/>
              <a:t>единица;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ru-RU" dirty="0" err="1" smtClean="0"/>
              <a:t>Сравнително</a:t>
            </a:r>
            <a:r>
              <a:rPr lang="ru-RU" dirty="0" smtClean="0"/>
              <a:t> </a:t>
            </a:r>
            <a:r>
              <a:rPr lang="ru-RU" dirty="0" err="1"/>
              <a:t>постоянни</a:t>
            </a:r>
            <a:r>
              <a:rPr lang="ru-RU" dirty="0"/>
              <a:t> цени, които се </a:t>
            </a:r>
            <a:r>
              <a:rPr lang="ru-RU" dirty="0" err="1"/>
              <a:t>договарят</a:t>
            </a:r>
            <a:r>
              <a:rPr lang="ru-RU" dirty="0"/>
              <a:t> за определен период от </a:t>
            </a:r>
            <a:r>
              <a:rPr lang="ru-RU" dirty="0" err="1"/>
              <a:t>време</a:t>
            </a:r>
            <a:r>
              <a:rPr lang="ru-RU" dirty="0"/>
              <a:t> и </a:t>
            </a:r>
            <a:r>
              <a:rPr lang="ru-RU" dirty="0" err="1"/>
              <a:t>независимостта</a:t>
            </a:r>
            <a:r>
              <a:rPr lang="ru-RU" dirty="0"/>
              <a:t> от </a:t>
            </a:r>
            <a:r>
              <a:rPr lang="ru-RU" dirty="0" err="1"/>
              <a:t>пазарната</a:t>
            </a:r>
            <a:r>
              <a:rPr lang="ru-RU" dirty="0"/>
              <a:t> </a:t>
            </a:r>
            <a:r>
              <a:rPr lang="ru-RU" dirty="0" err="1"/>
              <a:t>конюнктура</a:t>
            </a:r>
            <a:r>
              <a:rPr lang="ru-RU" dirty="0"/>
              <a:t>, </a:t>
            </a:r>
            <a:r>
              <a:rPr lang="ru-RU" dirty="0" err="1"/>
              <a:t>какъвто</a:t>
            </a:r>
            <a:r>
              <a:rPr lang="ru-RU" dirty="0"/>
              <a:t> е </a:t>
            </a:r>
            <a:r>
              <a:rPr lang="ru-RU" dirty="0" err="1"/>
              <a:t>случаят</a:t>
            </a:r>
            <a:r>
              <a:rPr lang="ru-RU" dirty="0"/>
              <a:t> при </a:t>
            </a:r>
            <a:r>
              <a:rPr lang="ru-RU" dirty="0" err="1"/>
              <a:t>конвенционалния</a:t>
            </a:r>
            <a:r>
              <a:rPr lang="ru-RU" dirty="0"/>
              <a:t> автомобилен </a:t>
            </a:r>
            <a:r>
              <a:rPr lang="ru-RU" dirty="0" smtClean="0"/>
              <a:t>транспорт;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ru-RU" dirty="0" smtClean="0"/>
              <a:t>Точна </a:t>
            </a:r>
            <a:r>
              <a:rPr lang="ru-RU" dirty="0"/>
              <a:t>предвидимост, планираност и </a:t>
            </a:r>
            <a:r>
              <a:rPr lang="ru-RU" dirty="0" err="1"/>
              <a:t>регулярност</a:t>
            </a:r>
            <a:r>
              <a:rPr lang="ru-RU" dirty="0"/>
              <a:t> на </a:t>
            </a:r>
            <a:r>
              <a:rPr lang="ru-RU" dirty="0" err="1" smtClean="0"/>
              <a:t>превозите</a:t>
            </a:r>
            <a:r>
              <a:rPr lang="ru-RU" dirty="0" smtClean="0"/>
              <a:t>;</a:t>
            </a:r>
            <a:endParaRPr lang="ru-RU" dirty="0"/>
          </a:p>
          <a:p>
            <a:pPr algn="just">
              <a:buFont typeface="Wingdings" panose="05000000000000000000" pitchFamily="2" charset="2"/>
              <a:buChar char="Ø"/>
            </a:pPr>
            <a:r>
              <a:rPr lang="ru-RU" dirty="0" smtClean="0"/>
              <a:t>Интермодалният </a:t>
            </a:r>
            <a:r>
              <a:rPr lang="ru-RU" dirty="0"/>
              <a:t>транспорт се </a:t>
            </a:r>
            <a:r>
              <a:rPr lang="ru-RU" dirty="0" err="1"/>
              <a:t>характеризира</a:t>
            </a:r>
            <a:r>
              <a:rPr lang="ru-RU" dirty="0"/>
              <a:t> с </a:t>
            </a:r>
            <a:r>
              <a:rPr lang="ru-RU" dirty="0" err="1"/>
              <a:t>голям</a:t>
            </a:r>
            <a:r>
              <a:rPr lang="ru-RU" dirty="0"/>
              <a:t> </a:t>
            </a:r>
            <a:r>
              <a:rPr lang="ru-RU" dirty="0" err="1"/>
              <a:t>превозен</a:t>
            </a:r>
            <a:r>
              <a:rPr lang="ru-RU" dirty="0"/>
              <a:t> </a:t>
            </a:r>
            <a:r>
              <a:rPr lang="ru-RU" dirty="0" err="1" smtClean="0"/>
              <a:t>капацитет</a:t>
            </a:r>
            <a:r>
              <a:rPr lang="ru-RU" dirty="0" smtClean="0"/>
              <a:t>;</a:t>
            </a:r>
          </a:p>
          <a:p>
            <a:pPr>
              <a:buFont typeface="Wingdings" panose="05000000000000000000" pitchFamily="2" charset="2"/>
              <a:buChar char="Ø"/>
            </a:pPr>
            <a:endParaRPr lang="ru-RU" dirty="0"/>
          </a:p>
          <a:p>
            <a:pPr>
              <a:buFont typeface="Wingdings" panose="05000000000000000000" pitchFamily="2" charset="2"/>
              <a:buChar char="Ø"/>
            </a:pPr>
            <a:endParaRPr lang="ru-RU" dirty="0" smtClean="0"/>
          </a:p>
          <a:p>
            <a:pPr>
              <a:buFont typeface="Wingdings" panose="05000000000000000000" pitchFamily="2" charset="2"/>
              <a:buChar char="Ø"/>
            </a:pPr>
            <a:endParaRPr lang="ru-RU" dirty="0"/>
          </a:p>
          <a:p>
            <a:pPr>
              <a:buFont typeface="Wingdings" panose="05000000000000000000" pitchFamily="2" charset="2"/>
              <a:buChar char="Ø"/>
            </a:pP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671377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990600"/>
            <a:ext cx="8763000" cy="914400"/>
          </a:xfrm>
        </p:spPr>
        <p:txBody>
          <a:bodyPr>
            <a:normAutofit/>
          </a:bodyPr>
          <a:lstStyle/>
          <a:p>
            <a:r>
              <a:rPr lang="bg-BG" sz="3600" b="1" dirty="0">
                <a:solidFill>
                  <a:srgbClr val="C0504D">
                    <a:lumMod val="50000"/>
                  </a:srgbClr>
                </a:solidFill>
              </a:rPr>
              <a:t>Предимства на интермодалните превози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905000"/>
            <a:ext cx="8991600" cy="4572000"/>
          </a:xfrm>
        </p:spPr>
        <p:txBody>
          <a:bodyPr>
            <a:normAutofit fontScale="77500" lnSpcReduction="20000"/>
          </a:bodyPr>
          <a:lstStyle/>
          <a:p>
            <a:pPr algn="just">
              <a:buFont typeface="Wingdings" panose="05000000000000000000" pitchFamily="2" charset="2"/>
              <a:buChar char="Ø"/>
            </a:pPr>
            <a:r>
              <a:rPr lang="ru-RU" dirty="0" smtClean="0"/>
              <a:t>Интермодалния транспорт </a:t>
            </a:r>
            <a:r>
              <a:rPr lang="ru-RU" dirty="0" err="1" smtClean="0"/>
              <a:t>реализира</a:t>
            </a:r>
            <a:r>
              <a:rPr lang="ru-RU" dirty="0" smtClean="0"/>
              <a:t> </a:t>
            </a:r>
            <a:r>
              <a:rPr lang="ru-RU" dirty="0" err="1" smtClean="0"/>
              <a:t>по-голям</a:t>
            </a:r>
            <a:r>
              <a:rPr lang="ru-RU" dirty="0" smtClean="0"/>
              <a:t> </a:t>
            </a:r>
            <a:r>
              <a:rPr lang="ru-RU" dirty="0"/>
              <a:t>положителен </a:t>
            </a:r>
            <a:r>
              <a:rPr lang="ru-RU" dirty="0" err="1"/>
              <a:t>екологичен</a:t>
            </a:r>
            <a:r>
              <a:rPr lang="ru-RU" dirty="0"/>
              <a:t> </a:t>
            </a:r>
            <a:r>
              <a:rPr lang="ru-RU" dirty="0" err="1"/>
              <a:t>резултат</a:t>
            </a:r>
            <a:r>
              <a:rPr lang="ru-RU" dirty="0"/>
              <a:t>, в сравнение с унимодалния автомобилен </a:t>
            </a:r>
            <a:r>
              <a:rPr lang="ru-RU" dirty="0" smtClean="0"/>
              <a:t>транспорт;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ru-RU" dirty="0" err="1" smtClean="0"/>
              <a:t>Способства</a:t>
            </a:r>
            <a:r>
              <a:rPr lang="ru-RU" dirty="0" smtClean="0"/>
              <a:t> </a:t>
            </a:r>
            <a:r>
              <a:rPr lang="ru-RU" dirty="0"/>
              <a:t>за </a:t>
            </a:r>
            <a:r>
              <a:rPr lang="ru-RU" dirty="0" err="1" smtClean="0"/>
              <a:t>ограничаване</a:t>
            </a:r>
            <a:r>
              <a:rPr lang="ru-RU" dirty="0"/>
              <a:t> </a:t>
            </a:r>
            <a:r>
              <a:rPr lang="ru-RU" dirty="0" err="1" smtClean="0"/>
              <a:t>влиянието</a:t>
            </a:r>
            <a:r>
              <a:rPr lang="ru-RU" dirty="0" smtClean="0"/>
              <a:t> </a:t>
            </a:r>
            <a:r>
              <a:rPr lang="ru-RU" dirty="0"/>
              <a:t>на </a:t>
            </a:r>
            <a:r>
              <a:rPr lang="ru-RU" dirty="0" err="1"/>
              <a:t>транспортната</a:t>
            </a:r>
            <a:r>
              <a:rPr lang="ru-RU" dirty="0"/>
              <a:t> </a:t>
            </a:r>
            <a:r>
              <a:rPr lang="ru-RU" dirty="0" err="1"/>
              <a:t>дейност</a:t>
            </a:r>
            <a:r>
              <a:rPr lang="ru-RU" dirty="0"/>
              <a:t> </a:t>
            </a:r>
            <a:r>
              <a:rPr lang="ru-RU" dirty="0" err="1"/>
              <a:t>върху</a:t>
            </a:r>
            <a:r>
              <a:rPr lang="ru-RU" dirty="0"/>
              <a:t> </a:t>
            </a:r>
            <a:r>
              <a:rPr lang="ru-RU" dirty="0" err="1"/>
              <a:t>промяната</a:t>
            </a:r>
            <a:r>
              <a:rPr lang="ru-RU" dirty="0"/>
              <a:t> на климата, </a:t>
            </a:r>
            <a:r>
              <a:rPr lang="ru-RU" dirty="0" err="1" smtClean="0"/>
              <a:t>намаляването</a:t>
            </a:r>
            <a:r>
              <a:rPr lang="ru-RU" dirty="0" smtClean="0"/>
              <a:t> </a:t>
            </a:r>
            <a:r>
              <a:rPr lang="ru-RU" dirty="0"/>
              <a:t>на шума и </a:t>
            </a:r>
            <a:r>
              <a:rPr lang="ru-RU" dirty="0" err="1"/>
              <a:t>отделянето</a:t>
            </a:r>
            <a:r>
              <a:rPr lang="ru-RU" dirty="0"/>
              <a:t> на </a:t>
            </a:r>
            <a:r>
              <a:rPr lang="ru-RU" dirty="0" err="1"/>
              <a:t>вредни</a:t>
            </a:r>
            <a:r>
              <a:rPr lang="ru-RU" dirty="0"/>
              <a:t> </a:t>
            </a:r>
            <a:r>
              <a:rPr lang="ru-RU" dirty="0" err="1"/>
              <a:t>емисии</a:t>
            </a:r>
            <a:r>
              <a:rPr lang="ru-RU" dirty="0"/>
              <a:t> в </a:t>
            </a:r>
            <a:r>
              <a:rPr lang="ru-RU" dirty="0" err="1"/>
              <a:t>околната</a:t>
            </a:r>
            <a:r>
              <a:rPr lang="ru-RU" dirty="0"/>
              <a:t> </a:t>
            </a:r>
            <a:r>
              <a:rPr lang="ru-RU" dirty="0" smtClean="0"/>
              <a:t>среда;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ru-RU" dirty="0" err="1" smtClean="0"/>
              <a:t>Отчита</a:t>
            </a:r>
            <a:r>
              <a:rPr lang="ru-RU" dirty="0" smtClean="0"/>
              <a:t> </a:t>
            </a:r>
            <a:r>
              <a:rPr lang="ru-RU" dirty="0"/>
              <a:t>значителен социален ефект, като </a:t>
            </a:r>
            <a:r>
              <a:rPr lang="ru-RU" dirty="0" err="1"/>
              <a:t>способства</a:t>
            </a:r>
            <a:r>
              <a:rPr lang="ru-RU" dirty="0"/>
              <a:t> за </a:t>
            </a:r>
            <a:r>
              <a:rPr lang="ru-RU" dirty="0" err="1" smtClean="0"/>
              <a:t>намаляване</a:t>
            </a:r>
            <a:r>
              <a:rPr lang="ru-RU" dirty="0" smtClean="0"/>
              <a:t> на </a:t>
            </a:r>
            <a:r>
              <a:rPr lang="ru-RU" dirty="0" err="1" smtClean="0"/>
              <a:t>пътно-транспортните</a:t>
            </a:r>
            <a:r>
              <a:rPr lang="ru-RU" dirty="0" smtClean="0"/>
              <a:t> </a:t>
            </a:r>
            <a:r>
              <a:rPr lang="ru-RU" dirty="0" err="1" smtClean="0"/>
              <a:t>произшествия</a:t>
            </a:r>
            <a:r>
              <a:rPr lang="ru-RU" dirty="0" smtClean="0"/>
              <a:t>;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ru-RU" dirty="0" err="1" smtClean="0"/>
              <a:t>Способства</a:t>
            </a:r>
            <a:r>
              <a:rPr lang="ru-RU" dirty="0" smtClean="0"/>
              <a:t> за </a:t>
            </a:r>
            <a:r>
              <a:rPr lang="ru-RU" dirty="0" err="1" smtClean="0"/>
              <a:t>разтоварване</a:t>
            </a:r>
            <a:r>
              <a:rPr lang="ru-RU" dirty="0" smtClean="0"/>
              <a:t> </a:t>
            </a:r>
            <a:r>
              <a:rPr lang="ru-RU" dirty="0"/>
              <a:t>на </a:t>
            </a:r>
            <a:r>
              <a:rPr lang="ru-RU" dirty="0" err="1"/>
              <a:t>пътната</a:t>
            </a:r>
            <a:r>
              <a:rPr lang="ru-RU" dirty="0"/>
              <a:t> мрежа и </a:t>
            </a:r>
            <a:r>
              <a:rPr lang="ru-RU" dirty="0" err="1"/>
              <a:t>пренасочване</a:t>
            </a:r>
            <a:r>
              <a:rPr lang="ru-RU" dirty="0"/>
              <a:t> на </a:t>
            </a:r>
            <a:r>
              <a:rPr lang="ru-RU" dirty="0" err="1"/>
              <a:t>превозите</a:t>
            </a:r>
            <a:r>
              <a:rPr lang="ru-RU" dirty="0"/>
              <a:t> </a:t>
            </a:r>
            <a:r>
              <a:rPr lang="ru-RU" dirty="0" err="1"/>
              <a:t>към</a:t>
            </a:r>
            <a:r>
              <a:rPr lang="ru-RU" dirty="0"/>
              <a:t> железопътния </a:t>
            </a:r>
            <a:r>
              <a:rPr lang="ru-RU" dirty="0" smtClean="0"/>
              <a:t> и </a:t>
            </a:r>
            <a:r>
              <a:rPr lang="ru-RU" dirty="0" err="1" smtClean="0"/>
              <a:t>водния</a:t>
            </a:r>
            <a:r>
              <a:rPr lang="ru-RU" dirty="0" smtClean="0"/>
              <a:t> транспорт;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ru-RU" dirty="0" err="1" smtClean="0"/>
              <a:t>Спомага</a:t>
            </a:r>
            <a:r>
              <a:rPr lang="ru-RU" dirty="0" smtClean="0"/>
              <a:t> </a:t>
            </a:r>
            <a:r>
              <a:rPr lang="ru-RU" dirty="0"/>
              <a:t>за </a:t>
            </a:r>
            <a:r>
              <a:rPr lang="ru-RU" dirty="0" err="1"/>
              <a:t>решаването</a:t>
            </a:r>
            <a:r>
              <a:rPr lang="ru-RU" dirty="0"/>
              <a:t> на </a:t>
            </a:r>
            <a:r>
              <a:rPr lang="ru-RU" dirty="0" err="1"/>
              <a:t>проблемите</a:t>
            </a:r>
            <a:r>
              <a:rPr lang="ru-RU" dirty="0"/>
              <a:t> </a:t>
            </a:r>
            <a:r>
              <a:rPr lang="ru-RU" dirty="0" err="1" smtClean="0"/>
              <a:t>свързани</a:t>
            </a:r>
            <a:r>
              <a:rPr lang="ru-RU" dirty="0" smtClean="0"/>
              <a:t> с </a:t>
            </a:r>
            <a:r>
              <a:rPr lang="ru-RU" dirty="0"/>
              <a:t>дефицита на </a:t>
            </a:r>
            <a:r>
              <a:rPr lang="ru-RU" dirty="0" err="1" smtClean="0"/>
              <a:t>водачите</a:t>
            </a:r>
            <a:r>
              <a:rPr lang="ru-RU" dirty="0" smtClean="0"/>
              <a:t> </a:t>
            </a:r>
            <a:r>
              <a:rPr lang="ru-RU" dirty="0"/>
              <a:t>на МПС.</a:t>
            </a:r>
          </a:p>
          <a:p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272595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1143000"/>
            <a:ext cx="8839200" cy="609600"/>
          </a:xfrm>
        </p:spPr>
        <p:txBody>
          <a:bodyPr>
            <a:normAutofit fontScale="90000"/>
          </a:bodyPr>
          <a:lstStyle/>
          <a:p>
            <a:pPr algn="just"/>
            <a:r>
              <a:rPr lang="bg-BG" sz="4000" b="1" dirty="0">
                <a:solidFill>
                  <a:srgbClr val="C0504D">
                    <a:lumMod val="50000"/>
                  </a:srgbClr>
                </a:solidFill>
              </a:rPr>
              <a:t>Възможности на интермодалния транспорт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981200"/>
            <a:ext cx="8458200" cy="4492752"/>
          </a:xfrm>
        </p:spPr>
        <p:txBody>
          <a:bodyPr/>
          <a:lstStyle/>
          <a:p>
            <a:pPr marL="0" indent="0" algn="just">
              <a:buNone/>
            </a:pPr>
            <a:r>
              <a:rPr lang="ru-RU" sz="2400" dirty="0" err="1"/>
              <a:t>Потенциални</a:t>
            </a:r>
            <a:r>
              <a:rPr lang="ru-RU" sz="2400" dirty="0"/>
              <a:t> количества товари, </a:t>
            </a:r>
            <a:r>
              <a:rPr lang="ru-RU" sz="2400" dirty="0" err="1"/>
              <a:t>превозвани</a:t>
            </a:r>
            <a:r>
              <a:rPr lang="ru-RU" sz="2400" dirty="0"/>
              <a:t> на </a:t>
            </a:r>
            <a:r>
              <a:rPr lang="ru-RU" sz="2400" dirty="0" err="1"/>
              <a:t>разстояние</a:t>
            </a:r>
            <a:r>
              <a:rPr lang="ru-RU" sz="2400" dirty="0"/>
              <a:t> над 300 км, които </a:t>
            </a:r>
            <a:r>
              <a:rPr lang="ru-RU" sz="2400" dirty="0" err="1"/>
              <a:t>могат</a:t>
            </a:r>
            <a:r>
              <a:rPr lang="ru-RU" sz="2400" dirty="0"/>
              <a:t> да </a:t>
            </a:r>
            <a:r>
              <a:rPr lang="ru-RU" sz="2400" dirty="0" err="1"/>
              <a:t>бъдат</a:t>
            </a:r>
            <a:r>
              <a:rPr lang="ru-RU" sz="2400" dirty="0"/>
              <a:t> прехвърлени за </a:t>
            </a:r>
            <a:r>
              <a:rPr lang="ru-RU" sz="2400" dirty="0" err="1"/>
              <a:t>превоз</a:t>
            </a:r>
            <a:r>
              <a:rPr lang="ru-RU" sz="2400" dirty="0"/>
              <a:t> от автомобилен </a:t>
            </a:r>
            <a:r>
              <a:rPr lang="ru-RU" sz="2400" dirty="0" err="1"/>
              <a:t>към</a:t>
            </a:r>
            <a:r>
              <a:rPr lang="ru-RU" sz="2400" dirty="0"/>
              <a:t> </a:t>
            </a:r>
            <a:r>
              <a:rPr lang="ru-RU" sz="2400" dirty="0" err="1"/>
              <a:t>другите</a:t>
            </a:r>
            <a:r>
              <a:rPr lang="ru-RU" sz="2400" dirty="0"/>
              <a:t> </a:t>
            </a:r>
            <a:r>
              <a:rPr lang="ru-RU" sz="2400" dirty="0" err="1"/>
              <a:t>видове</a:t>
            </a:r>
            <a:r>
              <a:rPr lang="ru-RU" sz="2400" dirty="0"/>
              <a:t> транспорт, най-вече </a:t>
            </a:r>
            <a:r>
              <a:rPr lang="ru-RU" sz="2400" dirty="0" err="1"/>
              <a:t>железопътен</a:t>
            </a:r>
            <a:r>
              <a:rPr lang="ru-RU" sz="2400" dirty="0"/>
              <a:t> и </a:t>
            </a:r>
            <a:r>
              <a:rPr lang="ru-RU" sz="2400" dirty="0" err="1"/>
              <a:t>воден</a:t>
            </a:r>
            <a:r>
              <a:rPr lang="ru-RU" sz="2400" dirty="0"/>
              <a:t> (вътрешноводен и </a:t>
            </a:r>
            <a:r>
              <a:rPr lang="ru-RU" sz="2400" dirty="0" err="1"/>
              <a:t>морски</a:t>
            </a:r>
            <a:r>
              <a:rPr lang="ru-RU" sz="2400" dirty="0"/>
              <a:t>). </a:t>
            </a:r>
            <a:endParaRPr lang="ru-RU" sz="2400" dirty="0" smtClean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bg-BG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505200"/>
            <a:ext cx="9144000" cy="3352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51966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066800"/>
            <a:ext cx="8763000" cy="990600"/>
          </a:xfrm>
        </p:spPr>
        <p:txBody>
          <a:bodyPr>
            <a:noAutofit/>
          </a:bodyPr>
          <a:lstStyle/>
          <a:p>
            <a:r>
              <a:rPr lang="ru-RU" sz="3600" b="1" dirty="0" err="1">
                <a:solidFill>
                  <a:srgbClr val="C0504D">
                    <a:lumMod val="50000"/>
                  </a:srgbClr>
                </a:solidFill>
              </a:rPr>
              <a:t>Предизвикателства</a:t>
            </a:r>
            <a:r>
              <a:rPr lang="ru-RU" sz="3600" b="1" dirty="0">
                <a:solidFill>
                  <a:srgbClr val="C0504D">
                    <a:lumMod val="50000"/>
                  </a:srgbClr>
                </a:solidFill>
              </a:rPr>
              <a:t> пред развитието на интермодалните превози в България</a:t>
            </a:r>
            <a:endParaRPr lang="bg-BG" sz="3600" b="1" dirty="0">
              <a:solidFill>
                <a:srgbClr val="C0504D">
                  <a:lumMod val="50000"/>
                </a:srgb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2133600"/>
            <a:ext cx="9067800" cy="4495800"/>
          </a:xfrm>
        </p:spPr>
        <p:txBody>
          <a:bodyPr>
            <a:normAutofit fontScale="70000" lnSpcReduction="20000"/>
          </a:bodyPr>
          <a:lstStyle/>
          <a:p>
            <a:pPr algn="just">
              <a:buFont typeface="Wingdings" panose="05000000000000000000" pitchFamily="2" charset="2"/>
              <a:buChar char="Ø"/>
            </a:pPr>
            <a:r>
              <a:rPr lang="ru-RU" dirty="0" err="1"/>
              <a:t>Големи</a:t>
            </a:r>
            <a:r>
              <a:rPr lang="ru-RU" dirty="0"/>
              <a:t> </a:t>
            </a:r>
            <a:r>
              <a:rPr lang="ru-RU" dirty="0" err="1"/>
              <a:t>времеви</a:t>
            </a:r>
            <a:r>
              <a:rPr lang="ru-RU" dirty="0"/>
              <a:t> загуби в </a:t>
            </a:r>
            <a:r>
              <a:rPr lang="ru-RU" dirty="0" err="1"/>
              <a:t>терминалите</a:t>
            </a:r>
            <a:r>
              <a:rPr lang="ru-RU" dirty="0"/>
              <a:t>, </a:t>
            </a:r>
            <a:r>
              <a:rPr lang="ru-RU" dirty="0" err="1"/>
              <a:t>където</a:t>
            </a:r>
            <a:r>
              <a:rPr lang="ru-RU" dirty="0"/>
              <a:t> се </a:t>
            </a:r>
            <a:r>
              <a:rPr lang="ru-RU" dirty="0" err="1"/>
              <a:t>реализира</a:t>
            </a:r>
            <a:r>
              <a:rPr lang="ru-RU" dirty="0"/>
              <a:t> трансфера на </a:t>
            </a:r>
            <a:r>
              <a:rPr lang="ru-RU" dirty="0" err="1"/>
              <a:t>транспортните</a:t>
            </a:r>
            <a:r>
              <a:rPr lang="ru-RU" dirty="0"/>
              <a:t> </a:t>
            </a:r>
            <a:r>
              <a:rPr lang="ru-RU" dirty="0" err="1"/>
              <a:t>единиците</a:t>
            </a:r>
            <a:r>
              <a:rPr lang="ru-RU" dirty="0"/>
              <a:t> между </a:t>
            </a:r>
            <a:r>
              <a:rPr lang="ru-RU" dirty="0" err="1"/>
              <a:t>различните</a:t>
            </a:r>
            <a:r>
              <a:rPr lang="ru-RU" dirty="0"/>
              <a:t> </a:t>
            </a:r>
            <a:r>
              <a:rPr lang="ru-RU" dirty="0" err="1"/>
              <a:t>видове</a:t>
            </a:r>
            <a:r>
              <a:rPr lang="ru-RU" dirty="0"/>
              <a:t> </a:t>
            </a:r>
            <a:r>
              <a:rPr lang="ru-RU" dirty="0" smtClean="0"/>
              <a:t>транспорт;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ru-RU" dirty="0" err="1" smtClean="0"/>
              <a:t>Забавяния</a:t>
            </a:r>
            <a:r>
              <a:rPr lang="ru-RU" dirty="0" smtClean="0"/>
              <a:t> </a:t>
            </a:r>
            <a:r>
              <a:rPr lang="ru-RU" dirty="0"/>
              <a:t>при </a:t>
            </a:r>
            <a:r>
              <a:rPr lang="ru-RU" dirty="0" err="1"/>
              <a:t>преминаване</a:t>
            </a:r>
            <a:r>
              <a:rPr lang="ru-RU" dirty="0"/>
              <a:t> през граничните </a:t>
            </a:r>
            <a:r>
              <a:rPr lang="ru-RU" dirty="0" err="1" smtClean="0"/>
              <a:t>преходи</a:t>
            </a:r>
            <a:r>
              <a:rPr lang="ru-RU" dirty="0" smtClean="0"/>
              <a:t>;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ru-RU" dirty="0" err="1" smtClean="0"/>
              <a:t>Забавяния</a:t>
            </a:r>
            <a:r>
              <a:rPr lang="ru-RU" dirty="0" smtClean="0"/>
              <a:t> </a:t>
            </a:r>
            <a:r>
              <a:rPr lang="ru-RU" dirty="0" err="1" smtClean="0"/>
              <a:t>поради</a:t>
            </a:r>
            <a:r>
              <a:rPr lang="ru-RU" dirty="0" smtClean="0"/>
              <a:t> </a:t>
            </a:r>
            <a:r>
              <a:rPr lang="ru-RU" dirty="0" err="1" smtClean="0"/>
              <a:t>ремонтни</a:t>
            </a:r>
            <a:r>
              <a:rPr lang="ru-RU" dirty="0" smtClean="0"/>
              <a:t> </a:t>
            </a:r>
            <a:r>
              <a:rPr lang="ru-RU" dirty="0"/>
              <a:t>дейности по </a:t>
            </a:r>
            <a:r>
              <a:rPr lang="ru-RU" dirty="0" err="1" smtClean="0"/>
              <a:t>инфраструктурата</a:t>
            </a:r>
            <a:r>
              <a:rPr lang="ru-RU" dirty="0" smtClean="0"/>
              <a:t>;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ru-RU" dirty="0" err="1" smtClean="0"/>
              <a:t>Високи</a:t>
            </a:r>
            <a:r>
              <a:rPr lang="ru-RU" dirty="0" smtClean="0"/>
              <a:t> </a:t>
            </a:r>
            <a:r>
              <a:rPr lang="ru-RU" dirty="0" err="1"/>
              <a:t>инвестиционни</a:t>
            </a:r>
            <a:r>
              <a:rPr lang="ru-RU" dirty="0"/>
              <a:t> </a:t>
            </a:r>
            <a:r>
              <a:rPr lang="ru-RU" dirty="0" err="1"/>
              <a:t>разходи</a:t>
            </a:r>
            <a:r>
              <a:rPr lang="ru-RU" dirty="0"/>
              <a:t> </a:t>
            </a:r>
            <a:r>
              <a:rPr lang="ru-RU" dirty="0" smtClean="0"/>
              <a:t>;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ru-RU" dirty="0" err="1" smtClean="0"/>
              <a:t>Някои</a:t>
            </a:r>
            <a:r>
              <a:rPr lang="ru-RU" dirty="0" smtClean="0"/>
              <a:t> </a:t>
            </a:r>
            <a:r>
              <a:rPr lang="ru-RU" dirty="0" err="1"/>
              <a:t>законови</a:t>
            </a:r>
            <a:r>
              <a:rPr lang="ru-RU" dirty="0"/>
              <a:t> </a:t>
            </a:r>
            <a:r>
              <a:rPr lang="ru-RU" dirty="0" smtClean="0"/>
              <a:t>пропуски;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ru-RU" dirty="0" err="1" smtClean="0"/>
              <a:t>Проблеми</a:t>
            </a:r>
            <a:r>
              <a:rPr lang="ru-RU" dirty="0" smtClean="0"/>
              <a:t> </a:t>
            </a:r>
            <a:r>
              <a:rPr lang="ru-RU" dirty="0"/>
              <a:t>с </a:t>
            </a:r>
            <a:r>
              <a:rPr lang="ru-RU" dirty="0" err="1"/>
              <a:t>организацията</a:t>
            </a:r>
            <a:r>
              <a:rPr lang="ru-RU" dirty="0"/>
              <a:t> на интермодални </a:t>
            </a:r>
            <a:r>
              <a:rPr lang="ru-RU" dirty="0" smtClean="0"/>
              <a:t>превози;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ru-RU" dirty="0" err="1" smtClean="0"/>
              <a:t>Липсата</a:t>
            </a:r>
            <a:r>
              <a:rPr lang="ru-RU" dirty="0" smtClean="0"/>
              <a:t> </a:t>
            </a:r>
            <a:r>
              <a:rPr lang="ru-RU" dirty="0"/>
              <a:t>на доверие между </a:t>
            </a:r>
            <a:r>
              <a:rPr lang="ru-RU" dirty="0" err="1"/>
              <a:t>страните</a:t>
            </a:r>
            <a:r>
              <a:rPr lang="ru-RU" dirty="0"/>
              <a:t> - участници в </a:t>
            </a:r>
            <a:r>
              <a:rPr lang="ru-RU" dirty="0" err="1" smtClean="0"/>
              <a:t>превозите</a:t>
            </a:r>
            <a:r>
              <a:rPr lang="ru-RU" dirty="0" smtClean="0"/>
              <a:t>;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ru-RU" dirty="0" err="1" smtClean="0"/>
              <a:t>Ниска</a:t>
            </a:r>
            <a:r>
              <a:rPr lang="ru-RU" dirty="0" smtClean="0"/>
              <a:t> </a:t>
            </a:r>
            <a:r>
              <a:rPr lang="ru-RU" dirty="0" err="1"/>
              <a:t>средна</a:t>
            </a:r>
            <a:r>
              <a:rPr lang="ru-RU" dirty="0"/>
              <a:t> скорост на </a:t>
            </a:r>
            <a:r>
              <a:rPr lang="ru-RU" dirty="0" err="1"/>
              <a:t>придвижване</a:t>
            </a:r>
            <a:r>
              <a:rPr lang="ru-RU" dirty="0"/>
              <a:t> на железопътния </a:t>
            </a:r>
            <a:r>
              <a:rPr lang="ru-RU" dirty="0" smtClean="0"/>
              <a:t>транспорт;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ru-RU" dirty="0" err="1" smtClean="0"/>
              <a:t>Ниска</a:t>
            </a:r>
            <a:r>
              <a:rPr lang="ru-RU" dirty="0" smtClean="0"/>
              <a:t> </a:t>
            </a:r>
            <a:r>
              <a:rPr lang="ru-RU" dirty="0"/>
              <a:t>степен на изграденост на </a:t>
            </a:r>
            <a:r>
              <a:rPr lang="ru-RU" dirty="0" err="1"/>
              <a:t>терминалната</a:t>
            </a:r>
            <a:r>
              <a:rPr lang="ru-RU" dirty="0"/>
              <a:t> мрежа на страната;</a:t>
            </a:r>
          </a:p>
          <a:p>
            <a:pPr marL="0" indent="0">
              <a:buNone/>
            </a:pP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499732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52600"/>
            <a:ext cx="7848600" cy="4721352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/>
              <a:t>БЛАГОДАРЯ ВИ ЗА ВНИМАНИЕТО!</a:t>
            </a:r>
          </a:p>
          <a:p>
            <a:pPr marL="0" indent="0" algn="ctr">
              <a:buNone/>
            </a:pPr>
            <a:endParaRPr lang="ru-RU" dirty="0"/>
          </a:p>
          <a:p>
            <a:pPr marL="0" indent="0" algn="ctr">
              <a:buNone/>
            </a:pPr>
            <a:r>
              <a:rPr lang="ru-RU" dirty="0"/>
              <a:t>д-р </a:t>
            </a:r>
            <a:r>
              <a:rPr lang="ru-RU" dirty="0" err="1"/>
              <a:t>Росица</a:t>
            </a:r>
            <a:r>
              <a:rPr lang="ru-RU" dirty="0"/>
              <a:t> Богомилова </a:t>
            </a:r>
            <a:r>
              <a:rPr lang="ru-RU" dirty="0" err="1"/>
              <a:t>Малинова</a:t>
            </a:r>
            <a:endParaRPr lang="ru-RU" dirty="0"/>
          </a:p>
          <a:p>
            <a:pPr marL="0" indent="0" algn="ctr">
              <a:buNone/>
            </a:pPr>
            <a:r>
              <a:rPr lang="ru-RU" dirty="0" err="1"/>
              <a:t>Имейл</a:t>
            </a:r>
            <a:r>
              <a:rPr lang="ru-RU" dirty="0"/>
              <a:t>: </a:t>
            </a:r>
            <a:r>
              <a:rPr lang="ru-RU" dirty="0" smtClean="0">
                <a:hlinkClick r:id="rId2"/>
              </a:rPr>
              <a:t>malinova0337@gmail.com</a:t>
            </a:r>
            <a:endParaRPr lang="ru-RU" dirty="0" smtClean="0"/>
          </a:p>
          <a:p>
            <a:pPr marL="0" indent="0" algn="ctr">
              <a:buNone/>
            </a:pPr>
            <a:r>
              <a:rPr lang="ru-RU" dirty="0" smtClean="0"/>
              <a:t>GSM</a:t>
            </a:r>
            <a:r>
              <a:rPr lang="ru-RU" dirty="0"/>
              <a:t>: 0896014204</a:t>
            </a:r>
          </a:p>
          <a:p>
            <a:pPr marL="0" indent="0" algn="ctr">
              <a:buNone/>
            </a:pPr>
            <a:endParaRPr lang="bg-BG" dirty="0">
              <a:solidFill>
                <a:srgbClr val="C00000"/>
              </a:solidFill>
            </a:endParaRPr>
          </a:p>
          <a:p>
            <a:pPr marL="0" indent="0" algn="ctr">
              <a:buNone/>
            </a:pPr>
            <a:endParaRPr lang="bg-BG" dirty="0">
              <a:solidFill>
                <a:srgbClr val="C00000"/>
              </a:solidFill>
            </a:endParaRPr>
          </a:p>
          <a:p>
            <a:pPr marL="0" indent="0" algn="ctr">
              <a:buNone/>
            </a:pPr>
            <a:endParaRPr lang="bg-BG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3433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990600"/>
            <a:ext cx="8991600" cy="1066800"/>
          </a:xfrm>
        </p:spPr>
        <p:txBody>
          <a:bodyPr>
            <a:normAutofit fontScale="90000"/>
          </a:bodyPr>
          <a:lstStyle/>
          <a:p>
            <a:pPr algn="just"/>
            <a:r>
              <a:rPr lang="bg-BG" sz="3600" b="1" dirty="0">
                <a:solidFill>
                  <a:srgbClr val="C0504D">
                    <a:lumMod val="50000"/>
                  </a:srgbClr>
                </a:solidFill>
              </a:rPr>
              <a:t>Комбиниран, интермодален и </a:t>
            </a:r>
            <a:r>
              <a:rPr lang="bg-BG" sz="3600" b="1" dirty="0" err="1">
                <a:solidFill>
                  <a:srgbClr val="C0504D">
                    <a:lumMod val="50000"/>
                  </a:srgbClr>
                </a:solidFill>
              </a:rPr>
              <a:t>мутимодален</a:t>
            </a:r>
            <a:r>
              <a:rPr lang="bg-BG" sz="3600" b="1" dirty="0">
                <a:solidFill>
                  <a:srgbClr val="C0504D">
                    <a:lumMod val="50000"/>
                  </a:srgbClr>
                </a:solidFill>
              </a:rPr>
              <a:t> транспорт</a:t>
            </a:r>
            <a:endParaRPr lang="bg-BG" dirty="0"/>
          </a:p>
        </p:txBody>
      </p:sp>
      <p:pic>
        <p:nvPicPr>
          <p:cNvPr id="4" name="Content Placeholder 3" descr="C:\Users\Rosi\Downloads\987.pn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6200" y="2057400"/>
            <a:ext cx="8991600" cy="480060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Rectangle 4"/>
          <p:cNvSpPr/>
          <p:nvPr/>
        </p:nvSpPr>
        <p:spPr>
          <a:xfrm>
            <a:off x="2675423" y="3244334"/>
            <a:ext cx="4944577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endParaRPr lang="en-US" dirty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endParaRPr lang="en-US" dirty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endParaRPr lang="en-US" dirty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endParaRPr lang="en-US" dirty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endParaRPr lang="en-US" dirty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endParaRPr lang="en-US" dirty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endParaRPr lang="en-US" dirty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endParaRPr lang="en-US" dirty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endParaRPr lang="en-US" dirty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endParaRPr lang="en-US" dirty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endParaRPr lang="en-US" b="1" dirty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r>
              <a:rPr lang="bg-BG" b="1" dirty="0">
                <a:latin typeface="Times New Roman" panose="02020603050405020304" pitchFamily="18" charset="0"/>
                <a:ea typeface="Calibri" panose="020F0502020204030204" pitchFamily="34" charset="0"/>
              </a:rPr>
              <a:t>Интермоделизъм и Трансмоделизъм </a:t>
            </a:r>
            <a:endParaRPr lang="bg-BG" b="1" dirty="0"/>
          </a:p>
        </p:txBody>
      </p:sp>
    </p:spTree>
    <p:extLst>
      <p:ext uri="{BB962C8B-B14F-4D97-AF65-F5344CB8AC3E}">
        <p14:creationId xmlns:p14="http://schemas.microsoft.com/office/powerpoint/2010/main" val="3528748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066800"/>
            <a:ext cx="8458200" cy="838200"/>
          </a:xfrm>
        </p:spPr>
        <p:txBody>
          <a:bodyPr>
            <a:normAutofit fontScale="90000"/>
          </a:bodyPr>
          <a:lstStyle/>
          <a:p>
            <a:pPr algn="just"/>
            <a:r>
              <a:rPr lang="bg-BG" sz="3600" b="1" dirty="0">
                <a:solidFill>
                  <a:srgbClr val="C0504D">
                    <a:lumMod val="50000"/>
                  </a:srgbClr>
                </a:solidFill>
              </a:rPr>
              <a:t>Комбиниран, интермодален и </a:t>
            </a:r>
            <a:r>
              <a:rPr lang="bg-BG" sz="3600" b="1" dirty="0" err="1">
                <a:solidFill>
                  <a:srgbClr val="C0504D">
                    <a:lumMod val="50000"/>
                  </a:srgbClr>
                </a:solidFill>
              </a:rPr>
              <a:t>мутимодален</a:t>
            </a:r>
            <a:r>
              <a:rPr lang="bg-BG" sz="3600" b="1" dirty="0">
                <a:solidFill>
                  <a:srgbClr val="C0504D">
                    <a:lumMod val="50000"/>
                  </a:srgbClr>
                </a:solidFill>
              </a:rPr>
              <a:t> транспорт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2057400"/>
            <a:ext cx="8458200" cy="4648200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q"/>
            </a:pPr>
            <a:r>
              <a:rPr lang="ru-RU" dirty="0"/>
              <a:t>Обхват на комбинирания, интермодалния и мултимодалния транспорт:</a:t>
            </a:r>
            <a:endParaRPr lang="en-US" dirty="0"/>
          </a:p>
          <a:p>
            <a:pPr marL="0" indent="0">
              <a:buNone/>
            </a:pPr>
            <a:endParaRPr lang="en-US" b="1" dirty="0"/>
          </a:p>
          <a:p>
            <a:pPr marL="0" indent="0">
              <a:buNone/>
            </a:pPr>
            <a:endParaRPr lang="en-US" b="1" dirty="0"/>
          </a:p>
          <a:p>
            <a:pPr marL="0" indent="0">
              <a:buNone/>
            </a:pPr>
            <a:endParaRPr lang="en-US" b="1" dirty="0"/>
          </a:p>
          <a:p>
            <a:pPr marL="0" indent="0">
              <a:buNone/>
            </a:pPr>
            <a:endParaRPr lang="en-US" b="1" dirty="0"/>
          </a:p>
          <a:p>
            <a:pPr marL="0" indent="0">
              <a:buNone/>
            </a:pPr>
            <a:endParaRPr lang="en-US" b="1" dirty="0"/>
          </a:p>
          <a:p>
            <a:pPr marL="0" indent="0">
              <a:buNone/>
            </a:pPr>
            <a:endParaRPr lang="en-US" b="1" dirty="0"/>
          </a:p>
          <a:p>
            <a:pPr marL="0" indent="0">
              <a:buNone/>
            </a:pPr>
            <a:endParaRPr lang="en-US" b="1" dirty="0"/>
          </a:p>
          <a:p>
            <a:pPr marL="0" indent="0">
              <a:buNone/>
            </a:pPr>
            <a:endParaRPr lang="en-US" b="1" dirty="0"/>
          </a:p>
          <a:p>
            <a:pPr>
              <a:buFont typeface="Wingdings" panose="05000000000000000000" pitchFamily="2" charset="2"/>
              <a:buChar char="q"/>
            </a:pPr>
            <a:endParaRPr lang="en-US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bg-BG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678" y="3200400"/>
            <a:ext cx="7530922" cy="3352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9585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066800"/>
            <a:ext cx="8686800" cy="1066800"/>
          </a:xfrm>
        </p:spPr>
        <p:txBody>
          <a:bodyPr>
            <a:normAutofit fontScale="90000"/>
          </a:bodyPr>
          <a:lstStyle/>
          <a:p>
            <a:pPr algn="just"/>
            <a:r>
              <a:rPr lang="bg-BG" sz="3600" b="1" dirty="0">
                <a:solidFill>
                  <a:srgbClr val="C0504D">
                    <a:lumMod val="50000"/>
                  </a:srgbClr>
                </a:solidFill>
              </a:rPr>
              <a:t>Комбиниран, интермодален и </a:t>
            </a:r>
            <a:r>
              <a:rPr lang="bg-BG" sz="3600" b="1" dirty="0" err="1">
                <a:solidFill>
                  <a:srgbClr val="C0504D">
                    <a:lumMod val="50000"/>
                  </a:srgbClr>
                </a:solidFill>
              </a:rPr>
              <a:t>мутимодален</a:t>
            </a:r>
            <a:r>
              <a:rPr lang="bg-BG" sz="3600" b="1" dirty="0">
                <a:solidFill>
                  <a:srgbClr val="C0504D">
                    <a:lumMod val="50000"/>
                  </a:srgbClr>
                </a:solidFill>
              </a:rPr>
              <a:t> транспорт</a:t>
            </a:r>
            <a:endParaRPr lang="bg-BG" dirty="0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057400"/>
            <a:ext cx="9144000" cy="480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06517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838200"/>
            <a:ext cx="9067800" cy="1066800"/>
          </a:xfrm>
        </p:spPr>
        <p:txBody>
          <a:bodyPr>
            <a:normAutofit fontScale="90000"/>
          </a:bodyPr>
          <a:lstStyle/>
          <a:p>
            <a:pPr algn="just"/>
            <a:r>
              <a:rPr lang="bg-BG" sz="3600" b="1" dirty="0">
                <a:solidFill>
                  <a:srgbClr val="C0504D">
                    <a:lumMod val="50000"/>
                  </a:srgbClr>
                </a:solidFill>
              </a:rPr>
              <a:t>Комбиниран, интермодален и </a:t>
            </a:r>
            <a:r>
              <a:rPr lang="bg-BG" sz="3600" b="1" dirty="0" err="1">
                <a:solidFill>
                  <a:srgbClr val="C0504D">
                    <a:lumMod val="50000"/>
                  </a:srgbClr>
                </a:solidFill>
              </a:rPr>
              <a:t>мутимодален</a:t>
            </a:r>
            <a:r>
              <a:rPr lang="bg-BG" sz="3600" b="1" dirty="0">
                <a:solidFill>
                  <a:srgbClr val="C0504D">
                    <a:lumMod val="50000"/>
                  </a:srgbClr>
                </a:solidFill>
              </a:rPr>
              <a:t> транспорт</a:t>
            </a:r>
            <a:endParaRPr lang="bg-BG" dirty="0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28800"/>
            <a:ext cx="9144000" cy="502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41114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8941" y="909464"/>
            <a:ext cx="8534400" cy="1295400"/>
          </a:xfrm>
        </p:spPr>
        <p:txBody>
          <a:bodyPr>
            <a:normAutofit/>
          </a:bodyPr>
          <a:lstStyle/>
          <a:p>
            <a:pPr algn="just"/>
            <a:r>
              <a:rPr lang="bg-BG" sz="3600" b="1" dirty="0">
                <a:solidFill>
                  <a:srgbClr val="C0504D">
                    <a:lumMod val="50000"/>
                  </a:srgbClr>
                </a:solidFill>
              </a:rPr>
              <a:t>Комбиниран, интермодален и </a:t>
            </a:r>
            <a:r>
              <a:rPr lang="bg-BG" sz="3600" b="1" dirty="0" err="1">
                <a:solidFill>
                  <a:srgbClr val="C0504D">
                    <a:lumMod val="50000"/>
                  </a:srgbClr>
                </a:solidFill>
              </a:rPr>
              <a:t>мутимодален</a:t>
            </a:r>
            <a:r>
              <a:rPr lang="bg-BG" sz="3600" b="1" dirty="0">
                <a:solidFill>
                  <a:srgbClr val="C0504D">
                    <a:lumMod val="50000"/>
                  </a:srgbClr>
                </a:solidFill>
              </a:rPr>
              <a:t> транспорт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2057400"/>
            <a:ext cx="8534400" cy="4416552"/>
          </a:xfrm>
        </p:spPr>
        <p:txBody>
          <a:bodyPr/>
          <a:lstStyle/>
          <a:p>
            <a:pPr>
              <a:buFont typeface="Wingdings" panose="05000000000000000000" pitchFamily="2" charset="2"/>
              <a:buChar char="q"/>
            </a:pPr>
            <a:r>
              <a:rPr lang="bg-BG" dirty="0"/>
              <a:t>Основни елементи на интермодалния транспорт: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bg-BG" dirty="0"/>
          </a:p>
        </p:txBody>
      </p:sp>
      <p:pic>
        <p:nvPicPr>
          <p:cNvPr id="4" name="Picture 2" descr="C:\Users\Rosi\Downloads\Untitled Diagram (2) (1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133600"/>
            <a:ext cx="9144000" cy="4724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06067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838200"/>
            <a:ext cx="8915400" cy="1143000"/>
          </a:xfrm>
        </p:spPr>
        <p:txBody>
          <a:bodyPr>
            <a:normAutofit fontScale="90000"/>
          </a:bodyPr>
          <a:lstStyle/>
          <a:p>
            <a:pPr algn="just"/>
            <a:r>
              <a:rPr lang="bg-BG" sz="3600" b="1" dirty="0">
                <a:solidFill>
                  <a:srgbClr val="C0504D">
                    <a:lumMod val="50000"/>
                  </a:srgbClr>
                </a:solidFill>
              </a:rPr>
              <a:t>Комбиниран, интермодален и </a:t>
            </a:r>
            <a:r>
              <a:rPr lang="bg-BG" sz="3600" b="1" dirty="0" err="1">
                <a:solidFill>
                  <a:srgbClr val="C0504D">
                    <a:lumMod val="50000"/>
                  </a:srgbClr>
                </a:solidFill>
              </a:rPr>
              <a:t>мутимодален</a:t>
            </a:r>
            <a:r>
              <a:rPr lang="bg-BG" sz="3600" b="1" dirty="0">
                <a:solidFill>
                  <a:srgbClr val="C0504D">
                    <a:lumMod val="50000"/>
                  </a:srgbClr>
                </a:solidFill>
              </a:rPr>
              <a:t> транспорт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2209800"/>
            <a:ext cx="9144000" cy="4648200"/>
          </a:xfrm>
        </p:spPr>
        <p:txBody>
          <a:bodyPr/>
          <a:lstStyle/>
          <a:p>
            <a:pPr marL="0" indent="0" algn="just">
              <a:buNone/>
            </a:pPr>
            <a:r>
              <a:rPr lang="ru-RU" dirty="0"/>
              <a:t>Основно място в осъществяването на интермодалните превози, заемат интермодалните транспортни единици (ИТЕ). Най-широко приложение намират следните три групи ИТЕ - </a:t>
            </a:r>
            <a:r>
              <a:rPr lang="ru-RU" b="1" dirty="0"/>
              <a:t>контейнери (container), сменяеми надстройки (swab-body) и полуремаркета (trailer). </a:t>
            </a:r>
            <a:endParaRPr lang="bg-BG" b="1" dirty="0"/>
          </a:p>
        </p:txBody>
      </p:sp>
    </p:spTree>
    <p:extLst>
      <p:ext uri="{BB962C8B-B14F-4D97-AF65-F5344CB8AC3E}">
        <p14:creationId xmlns:p14="http://schemas.microsoft.com/office/powerpoint/2010/main" val="2294393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914400"/>
            <a:ext cx="8915400" cy="990600"/>
          </a:xfrm>
        </p:spPr>
        <p:txBody>
          <a:bodyPr>
            <a:normAutofit fontScale="90000"/>
          </a:bodyPr>
          <a:lstStyle/>
          <a:p>
            <a:pPr algn="just"/>
            <a:r>
              <a:rPr lang="bg-BG" sz="3600" b="1" dirty="0">
                <a:solidFill>
                  <a:srgbClr val="C0504D">
                    <a:lumMod val="50000"/>
                  </a:srgbClr>
                </a:solidFill>
              </a:rPr>
              <a:t>Комбиниран, интермодален и </a:t>
            </a:r>
            <a:r>
              <a:rPr lang="bg-BG" sz="3600" b="1" dirty="0" err="1">
                <a:solidFill>
                  <a:srgbClr val="C0504D">
                    <a:lumMod val="50000"/>
                  </a:srgbClr>
                </a:solidFill>
              </a:rPr>
              <a:t>мутимодален</a:t>
            </a:r>
            <a:r>
              <a:rPr lang="bg-BG" sz="3600" b="1" dirty="0">
                <a:solidFill>
                  <a:srgbClr val="C0504D">
                    <a:lumMod val="50000"/>
                  </a:srgbClr>
                </a:solidFill>
              </a:rPr>
              <a:t> транспорт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981200"/>
            <a:ext cx="9067800" cy="4343400"/>
          </a:xfrm>
        </p:spPr>
        <p:txBody>
          <a:bodyPr>
            <a:normAutofit fontScale="77500" lnSpcReduction="20000"/>
          </a:bodyPr>
          <a:lstStyle/>
          <a:p>
            <a:pPr marL="0" indent="0" algn="just">
              <a:buNone/>
            </a:pPr>
            <a:r>
              <a:rPr lang="ru-RU" b="1" dirty="0"/>
              <a:t>Контейнерът</a:t>
            </a:r>
            <a:r>
              <a:rPr lang="ru-RU" dirty="0"/>
              <a:t> представлява вид „кутия“, предназначена за превоз на товари, достатъчно устойчива за многократна употреба, с възможност за подреждане една върху друга и снабдена с устройства, позволяващи прехвърлянето й между видовете транспорт</a:t>
            </a:r>
            <a:r>
              <a:rPr lang="en-US" dirty="0"/>
              <a:t>.</a:t>
            </a:r>
            <a:r>
              <a:rPr lang="bg-BG" dirty="0"/>
              <a:t> </a:t>
            </a:r>
            <a:r>
              <a:rPr lang="ru-RU" dirty="0"/>
              <a:t>Стандартния размер на контейнера, според ISO стандартите: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ru-RU" dirty="0"/>
              <a:t>20-футов - </a:t>
            </a:r>
            <a:r>
              <a:rPr lang="ru-RU" b="1" dirty="0" smtClean="0"/>
              <a:t>TE</a:t>
            </a:r>
            <a:r>
              <a:rPr lang="en-US" b="1" dirty="0"/>
              <a:t>U(Twenty-Foot Equivalent Unit</a:t>
            </a:r>
            <a:r>
              <a:rPr lang="bg-BG" b="1" dirty="0" smtClean="0"/>
              <a:t>);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ru-RU" dirty="0" smtClean="0"/>
              <a:t>40-футов </a:t>
            </a:r>
            <a:r>
              <a:rPr lang="ru-RU" dirty="0" smtClean="0"/>
              <a:t>- </a:t>
            </a:r>
            <a:r>
              <a:rPr lang="ru-RU" b="1" dirty="0" smtClean="0"/>
              <a:t>FEU </a:t>
            </a:r>
            <a:r>
              <a:rPr lang="ru-RU" b="1" dirty="0"/>
              <a:t>(Forty-foot Equivalent </a:t>
            </a:r>
            <a:r>
              <a:rPr lang="ru-RU" b="1" dirty="0" err="1"/>
              <a:t>Unit</a:t>
            </a:r>
            <a:r>
              <a:rPr lang="ru-RU" dirty="0" smtClean="0"/>
              <a:t>);</a:t>
            </a:r>
            <a:endParaRPr lang="ru-RU" dirty="0"/>
          </a:p>
          <a:p>
            <a:pPr algn="just">
              <a:buFont typeface="Wingdings" panose="05000000000000000000" pitchFamily="2" charset="2"/>
              <a:buChar char="ü"/>
            </a:pPr>
            <a:r>
              <a:rPr lang="ru-RU" dirty="0" smtClean="0"/>
              <a:t>високообемните </a:t>
            </a:r>
            <a:r>
              <a:rPr lang="ru-RU" dirty="0"/>
              <a:t>контейнери (High Cube</a:t>
            </a:r>
            <a:r>
              <a:rPr lang="ru-RU" dirty="0" smtClean="0"/>
              <a:t>);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ru-RU" dirty="0" smtClean="0"/>
              <a:t>супер </a:t>
            </a:r>
            <a:r>
              <a:rPr lang="ru-RU" dirty="0"/>
              <a:t>обемните контейнери (Super High Cube).</a:t>
            </a:r>
          </a:p>
          <a:p>
            <a:pPr marL="0" indent="0" algn="just">
              <a:buNone/>
            </a:pPr>
            <a:r>
              <a:rPr lang="ru-RU" dirty="0" smtClean="0"/>
              <a:t>При </a:t>
            </a:r>
            <a:r>
              <a:rPr lang="ru-RU" dirty="0"/>
              <a:t>интермодалните превози, найпредпочитан е </a:t>
            </a:r>
            <a:r>
              <a:rPr lang="ru-RU" b="1" dirty="0"/>
              <a:t>45 - футовия (High Cube) </a:t>
            </a:r>
            <a:r>
              <a:rPr lang="ru-RU" dirty="0" smtClean="0"/>
              <a:t>контейнер.</a:t>
            </a:r>
            <a:endParaRPr lang="bg-BG" b="1" dirty="0"/>
          </a:p>
          <a:p>
            <a:pPr algn="just">
              <a:buFont typeface="Wingdings" panose="05000000000000000000" pitchFamily="2" charset="2"/>
              <a:buChar char="q"/>
            </a:pPr>
            <a:endParaRPr lang="bg-BG" b="1" dirty="0"/>
          </a:p>
        </p:txBody>
      </p:sp>
    </p:spTree>
    <p:extLst>
      <p:ext uri="{BB962C8B-B14F-4D97-AF65-F5344CB8AC3E}">
        <p14:creationId xmlns:p14="http://schemas.microsoft.com/office/powerpoint/2010/main" val="3436528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edelin">
  <a:themeElements>
    <a:clrScheme name="О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О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О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Presentation4</Template>
  <TotalTime>2462</TotalTime>
  <Words>1363</Words>
  <Application>Microsoft Office PowerPoint</Application>
  <PresentationFormat>On-screen Show (4:3)</PresentationFormat>
  <Paragraphs>150</Paragraphs>
  <Slides>29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0" baseType="lpstr">
      <vt:lpstr>Medelin</vt:lpstr>
      <vt:lpstr>Комбиниран, интермодален и мутимодален транспорт (възможности и предизвикателства)  д-р Росица Малинова </vt:lpstr>
      <vt:lpstr>Комбиниран, интермодален и мутимодален транспорт</vt:lpstr>
      <vt:lpstr>Комбиниран, интермодален и мутимодален транспорт</vt:lpstr>
      <vt:lpstr>Комбиниран, интермодален и мутимодален транспорт</vt:lpstr>
      <vt:lpstr>Комбиниран, интермодален и мутимодален транспорт</vt:lpstr>
      <vt:lpstr>Комбиниран, интермодален и мутимодален транспорт</vt:lpstr>
      <vt:lpstr>Комбиниран, интермодален и мутимодален транспорт</vt:lpstr>
      <vt:lpstr>Комбиниран, интермодален и мутимодален транспорт</vt:lpstr>
      <vt:lpstr>Комбиниран, интермодален и мутимодален транспорт</vt:lpstr>
      <vt:lpstr>Комбиниран, интермодален и мутимодален транспорт</vt:lpstr>
      <vt:lpstr>Комбиниран, интермодален и мутимодален транспорт</vt:lpstr>
      <vt:lpstr>Комбиниран, интермодален и мутимодален транспорт</vt:lpstr>
      <vt:lpstr>Комбиниран, интермодален и мутимодален транспорт</vt:lpstr>
      <vt:lpstr>Комбиниран, интермодален и мутимодален транспорт</vt:lpstr>
      <vt:lpstr>Комбиниран, интермодален и мутимодален транспорт</vt:lpstr>
      <vt:lpstr>Комбиниран, интермодален и мутимодален транспорт</vt:lpstr>
      <vt:lpstr>Комбиниран, интермодален и мутимодален транспорт</vt:lpstr>
      <vt:lpstr>Комбиниран, интермодален и мутимодален транспорт</vt:lpstr>
      <vt:lpstr>Комбиниран, интермодален и мутимодален транспорт</vt:lpstr>
      <vt:lpstr>Комбиниран, интермодален и мутимодален транспорт</vt:lpstr>
      <vt:lpstr>Комбиниран, интермодален и мутимодален транспорт</vt:lpstr>
      <vt:lpstr>Комбиниран, интермодален и мутимодален транспорт</vt:lpstr>
      <vt:lpstr>RO-LA (Rolling-Motorway) интермодални превози</vt:lpstr>
      <vt:lpstr>RO – RO (Roll on – Roll of) интермодални превози</vt:lpstr>
      <vt:lpstr>Предимства на интермодалните превози</vt:lpstr>
      <vt:lpstr>Предимства на интермодалните превози</vt:lpstr>
      <vt:lpstr>Възможности на интермодалния транспорт</vt:lpstr>
      <vt:lpstr>Предизвикателства пред развитието на интермодалните превози в България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МЕЖДУНАРОДНИ КОМБИНИРАНИ, ИНТЕРМОДАЛНИ И МУТИМОДАЛНИ ПРЕВОЗИ</dc:title>
  <dc:creator>Rosi</dc:creator>
  <cp:lastModifiedBy>Rosi</cp:lastModifiedBy>
  <cp:revision>154</cp:revision>
  <dcterms:created xsi:type="dcterms:W3CDTF">2016-11-29T08:50:00Z</dcterms:created>
  <dcterms:modified xsi:type="dcterms:W3CDTF">2017-06-19T23:06:59Z</dcterms:modified>
</cp:coreProperties>
</file>